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437" r:id="rId2"/>
    <p:sldId id="304" r:id="rId3"/>
    <p:sldId id="416" r:id="rId4"/>
    <p:sldId id="439" r:id="rId5"/>
    <p:sldId id="440" r:id="rId6"/>
    <p:sldId id="441" r:id="rId7"/>
    <p:sldId id="442" r:id="rId8"/>
    <p:sldId id="417" r:id="rId9"/>
    <p:sldId id="429" r:id="rId10"/>
    <p:sldId id="430" r:id="rId11"/>
    <p:sldId id="432" r:id="rId12"/>
    <p:sldId id="433" r:id="rId13"/>
    <p:sldId id="436" r:id="rId14"/>
    <p:sldId id="434" r:id="rId15"/>
    <p:sldId id="435" r:id="rId16"/>
    <p:sldId id="438" r:id="rId17"/>
    <p:sldId id="431" r:id="rId18"/>
    <p:sldId id="345" r:id="rId19"/>
    <p:sldId id="384" r:id="rId20"/>
    <p:sldId id="427" r:id="rId21"/>
    <p:sldId id="382" r:id="rId22"/>
    <p:sldId id="346" r:id="rId23"/>
    <p:sldId id="34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pos="381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7C3"/>
    <a:srgbClr val="61A6E5"/>
    <a:srgbClr val="F0918E"/>
    <a:srgbClr val="00205F"/>
    <a:srgbClr val="003A9D"/>
    <a:srgbClr val="EEBAF5"/>
    <a:srgbClr val="C1FFED"/>
    <a:srgbClr val="F9B3B9"/>
    <a:srgbClr val="BD7262"/>
    <a:srgbClr val="8AD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7"/>
    <p:restoredTop sz="93701"/>
  </p:normalViewPr>
  <p:slideViewPr>
    <p:cSldViewPr snapToGrid="0" snapToObjects="1">
      <p:cViewPr varScale="1">
        <p:scale>
          <a:sx n="107" d="100"/>
          <a:sy n="107" d="100"/>
        </p:scale>
        <p:origin x="1224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1104" y="168"/>
      </p:cViewPr>
      <p:guideLst>
        <p:guide orient="horz" pos="2880"/>
        <p:guide pos="2160"/>
        <p:guide orient="horz" pos="2159"/>
        <p:guide pos="381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4820-E37F-9245-812A-8C2941EBBF6C}" type="datetimeFigureOut">
              <a:rPr kumimoji="1" lang="ko-KR" altLang="en-US" smtClean="0"/>
              <a:t>2017-05-05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FB26-D7FB-1E45-8948-B5EE06A03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5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2017-05-05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6534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8272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4854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106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2017-05-05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2017-05-05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2017-05-05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2017-05-05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2017-05-05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2017-05-05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2017-05-05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2017-05-05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2017-05-05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2017-05-05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2017-05-05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2017-05-05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microsoft.com/office/2007/relationships/hdphoto" Target="../media/hdphoto8.wdp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microsoft.com/office/2007/relationships/hdphoto" Target="../media/hdphoto7.wdp"/><Relationship Id="rId10" Type="http://schemas.microsoft.com/office/2007/relationships/hdphoto" Target="../media/hdphoto4.wdp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6.wdp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81404" y="4598685"/>
            <a:ext cx="5214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팀 </a:t>
            </a:r>
            <a:r>
              <a:rPr lang="ko-KR" altLang="en-US" sz="8800" dirty="0" err="1"/>
              <a:t>편돌이</a:t>
            </a:r>
            <a:endParaRPr lang="ko-KR" altLang="en-US" sz="88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16667" t="4558" r="16667" b="29146"/>
          <a:stretch/>
        </p:blipFill>
        <p:spPr>
          <a:xfrm>
            <a:off x="3048000" y="0"/>
            <a:ext cx="6096000" cy="4546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9708" y="6057309"/>
            <a:ext cx="1135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팀장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김형준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5"/>
                </a:solidFill>
              </a:rPr>
              <a:t>서버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게임공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신창섭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5"/>
                </a:solidFill>
              </a:rPr>
              <a:t>기획 </a:t>
            </a:r>
            <a:r>
              <a:rPr lang="en-US" altLang="ko-KR" b="1" dirty="0">
                <a:solidFill>
                  <a:schemeClr val="accent5"/>
                </a:solidFill>
              </a:rPr>
              <a:t>&amp; </a:t>
            </a:r>
            <a:r>
              <a:rPr lang="ko-KR" altLang="en-US" b="1" dirty="0">
                <a:solidFill>
                  <a:schemeClr val="accent5"/>
                </a:solidFill>
              </a:rPr>
              <a:t>그래픽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엔컴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허지훈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 err="1">
                <a:solidFill>
                  <a:schemeClr val="accent5"/>
                </a:solidFill>
              </a:rPr>
              <a:t>클라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겜공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),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홍승필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 err="1">
                <a:solidFill>
                  <a:schemeClr val="accent5"/>
                </a:solidFill>
              </a:rPr>
              <a:t>클라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겜공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 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90308" y="4662405"/>
            <a:ext cx="236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solidFill>
                  <a:schemeClr val="bg1">
                    <a:lumMod val="50000"/>
                  </a:schemeClr>
                </a:solidFill>
              </a:rPr>
              <a:t>지도교수</a:t>
            </a:r>
            <a:endParaRPr lang="en-US" altLang="ko-KR" sz="4000" dirty="0">
              <a:solidFill>
                <a:schemeClr val="bg1">
                  <a:lumMod val="50000"/>
                </a:schemeClr>
              </a:solidFill>
            </a:endParaRPr>
          </a:p>
          <a:p>
            <a:pPr algn="dist"/>
            <a:r>
              <a:rPr lang="ko-KR" altLang="en-US" sz="4000" dirty="0" err="1">
                <a:solidFill>
                  <a:schemeClr val="bg1">
                    <a:lumMod val="50000"/>
                  </a:schemeClr>
                </a:solidFill>
              </a:rPr>
              <a:t>정내훈</a:t>
            </a:r>
            <a:endParaRPr lang="ko-KR" alt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60811" y="4662405"/>
            <a:ext cx="3058835" cy="13234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980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5270"/>
            <a:ext cx="12192000" cy="687327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 flipV="1">
            <a:off x="0" y="1828800"/>
            <a:ext cx="12192000" cy="97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926598" y="1681788"/>
            <a:ext cx="10586066" cy="1170177"/>
            <a:chOff x="926598" y="1253439"/>
            <a:chExt cx="10586066" cy="1170177"/>
          </a:xfrm>
        </p:grpSpPr>
        <p:sp>
          <p:nvSpPr>
            <p:cNvPr id="10" name="사각형: 둥근 모서리 9"/>
            <p:cNvSpPr/>
            <p:nvPr/>
          </p:nvSpPr>
          <p:spPr>
            <a:xfrm>
              <a:off x="926598" y="1383045"/>
              <a:ext cx="2868856" cy="910965"/>
            </a:xfrm>
            <a:prstGeom prst="roundRect">
              <a:avLst/>
            </a:prstGeom>
            <a:solidFill>
              <a:schemeClr val="bg1">
                <a:lumMod val="50000"/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4400" dirty="0">
                  <a:solidFill>
                    <a:schemeClr val="bg1">
                      <a:lumMod val="50000"/>
                    </a:schemeClr>
                  </a:solidFill>
                </a:rPr>
                <a:t>서버</a:t>
              </a:r>
              <a:r>
                <a:rPr lang="ko-KR" altLang="en-US" sz="3200" dirty="0">
                  <a:solidFill>
                    <a:schemeClr val="bg1"/>
                  </a:solidFill>
                </a:rPr>
                <a:t>  </a:t>
              </a:r>
              <a:r>
                <a:rPr lang="ko-KR" altLang="en-US" sz="2800" dirty="0">
                  <a:solidFill>
                    <a:schemeClr val="bg1"/>
                  </a:solidFill>
                </a:rPr>
                <a:t>김형준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9" name="사각형: 둥근 모서리 28"/>
            <p:cNvSpPr/>
            <p:nvPr/>
          </p:nvSpPr>
          <p:spPr>
            <a:xfrm>
              <a:off x="4166469" y="1253439"/>
              <a:ext cx="7346195" cy="1170177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팀장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r>
                <a:rPr lang="en-US" altLang="ko-KR" sz="2000" dirty="0">
                  <a:solidFill>
                    <a:schemeClr val="bg1"/>
                  </a:solidFill>
                </a:rPr>
                <a:t>Boost </a:t>
              </a:r>
              <a:r>
                <a:rPr lang="en-US" altLang="ko-KR" sz="2000" dirty="0" err="1">
                  <a:solidFill>
                    <a:schemeClr val="bg1"/>
                  </a:solidFill>
                </a:rPr>
                <a:t>Asio</a:t>
              </a:r>
              <a:r>
                <a:rPr lang="en-US" altLang="ko-KR" sz="2000" dirty="0">
                  <a:solidFill>
                    <a:schemeClr val="bg1"/>
                  </a:solidFill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</a:rPr>
                <a:t>라이브러리를 활용한 </a:t>
              </a:r>
              <a:r>
                <a:rPr lang="en-US" altLang="ko-KR" sz="2000" dirty="0">
                  <a:solidFill>
                    <a:schemeClr val="bg1"/>
                  </a:solidFill>
                </a:rPr>
                <a:t>MMORPG </a:t>
              </a:r>
              <a:r>
                <a:rPr lang="ko-KR" altLang="en-US" sz="2000" dirty="0">
                  <a:solidFill>
                    <a:schemeClr val="bg1"/>
                  </a:solidFill>
                </a:rPr>
                <a:t>서버 제작</a:t>
              </a:r>
            </a:p>
          </p:txBody>
        </p:sp>
      </p:grpSp>
      <p:cxnSp>
        <p:nvCxnSpPr>
          <p:cNvPr id="37" name="직선 연결선 36"/>
          <p:cNvCxnSpPr>
            <a:cxnSpLocks/>
          </p:cNvCxnSpPr>
          <p:nvPr/>
        </p:nvCxnSpPr>
        <p:spPr>
          <a:xfrm flipV="1">
            <a:off x="0" y="3118854"/>
            <a:ext cx="12192000" cy="97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cxnSpLocks/>
          </p:cNvCxnSpPr>
          <p:nvPr/>
        </p:nvCxnSpPr>
        <p:spPr>
          <a:xfrm flipV="1">
            <a:off x="0" y="4399180"/>
            <a:ext cx="12192000" cy="97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926598" y="4252168"/>
            <a:ext cx="10586066" cy="1170177"/>
            <a:chOff x="926598" y="3823819"/>
            <a:chExt cx="10586066" cy="1170177"/>
          </a:xfrm>
        </p:grpSpPr>
        <p:sp>
          <p:nvSpPr>
            <p:cNvPr id="41" name="사각형: 둥근 모서리 40"/>
            <p:cNvSpPr/>
            <p:nvPr/>
          </p:nvSpPr>
          <p:spPr>
            <a:xfrm>
              <a:off x="926598" y="3953425"/>
              <a:ext cx="2868856" cy="910965"/>
            </a:xfrm>
            <a:prstGeom prst="roundRect">
              <a:avLst/>
            </a:prstGeom>
            <a:solidFill>
              <a:schemeClr val="bg1">
                <a:lumMod val="50000"/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4400" dirty="0" err="1">
                  <a:solidFill>
                    <a:schemeClr val="bg1">
                      <a:lumMod val="50000"/>
                    </a:schemeClr>
                  </a:solidFill>
                </a:rPr>
                <a:t>클라</a:t>
              </a:r>
              <a:r>
                <a:rPr lang="ko-KR" altLang="en-US" sz="3200" dirty="0">
                  <a:solidFill>
                    <a:schemeClr val="bg1"/>
                  </a:solidFill>
                </a:rPr>
                <a:t>  </a:t>
              </a:r>
              <a:r>
                <a:rPr lang="ko-KR" altLang="en-US" sz="2800" dirty="0">
                  <a:solidFill>
                    <a:schemeClr val="bg1"/>
                  </a:solidFill>
                </a:rPr>
                <a:t>허지훈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2" name="사각형: 둥근 모서리 41"/>
            <p:cNvSpPr/>
            <p:nvPr/>
          </p:nvSpPr>
          <p:spPr>
            <a:xfrm>
              <a:off x="4166469" y="3823819"/>
              <a:ext cx="7346195" cy="1170177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게임 내 사용되는 전반적인 </a:t>
              </a:r>
              <a:r>
                <a:rPr lang="ko-KR" altLang="en-US" sz="2000" dirty="0" err="1">
                  <a:solidFill>
                    <a:schemeClr val="bg1"/>
                  </a:solidFill>
                </a:rPr>
                <a:t>셰이더</a:t>
              </a:r>
              <a:r>
                <a:rPr lang="ko-KR" altLang="en-US" sz="2000" dirty="0">
                  <a:solidFill>
                    <a:schemeClr val="bg1"/>
                  </a:solidFill>
                </a:rPr>
                <a:t> 자체제작</a:t>
              </a:r>
            </a:p>
          </p:txBody>
        </p:sp>
      </p:grpSp>
      <p:cxnSp>
        <p:nvCxnSpPr>
          <p:cNvPr id="43" name="직선 연결선 42"/>
          <p:cNvCxnSpPr>
            <a:cxnSpLocks/>
          </p:cNvCxnSpPr>
          <p:nvPr/>
        </p:nvCxnSpPr>
        <p:spPr>
          <a:xfrm flipV="1">
            <a:off x="0" y="5679506"/>
            <a:ext cx="12192000" cy="97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926598" y="5532494"/>
            <a:ext cx="10586066" cy="1170177"/>
            <a:chOff x="926598" y="5104145"/>
            <a:chExt cx="10586066" cy="1170177"/>
          </a:xfrm>
        </p:grpSpPr>
        <p:sp>
          <p:nvSpPr>
            <p:cNvPr id="44" name="사각형: 둥근 모서리 43"/>
            <p:cNvSpPr/>
            <p:nvPr/>
          </p:nvSpPr>
          <p:spPr>
            <a:xfrm>
              <a:off x="926598" y="5233751"/>
              <a:ext cx="2868856" cy="910965"/>
            </a:xfrm>
            <a:prstGeom prst="roundRect">
              <a:avLst/>
            </a:prstGeom>
            <a:solidFill>
              <a:schemeClr val="bg1">
                <a:lumMod val="50000"/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4400" dirty="0" err="1">
                  <a:solidFill>
                    <a:schemeClr val="bg1">
                      <a:lumMod val="50000"/>
                    </a:schemeClr>
                  </a:solidFill>
                </a:rPr>
                <a:t>클라</a:t>
              </a:r>
              <a:r>
                <a:rPr lang="ko-KR" altLang="en-US" sz="3200" dirty="0">
                  <a:solidFill>
                    <a:schemeClr val="bg1"/>
                  </a:solidFill>
                </a:rPr>
                <a:t>  </a:t>
              </a:r>
              <a:r>
                <a:rPr lang="ko-KR" altLang="en-US" sz="2800" dirty="0" err="1">
                  <a:solidFill>
                    <a:schemeClr val="bg1"/>
                  </a:solidFill>
                </a:rPr>
                <a:t>홍승필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5" name="사각형: 둥근 모서리 44"/>
            <p:cNvSpPr/>
            <p:nvPr/>
          </p:nvSpPr>
          <p:spPr>
            <a:xfrm>
              <a:off x="4166469" y="5104145"/>
              <a:ext cx="7346195" cy="1170177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DirectX11 </a:t>
              </a:r>
              <a:r>
                <a:rPr lang="ko-KR" altLang="en-US" sz="2000" dirty="0">
                  <a:solidFill>
                    <a:schemeClr val="bg1"/>
                  </a:solidFill>
                </a:rPr>
                <a:t>기반의 자체개발 프레임워크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r>
                <a:rPr lang="en-US" altLang="ko-KR" sz="2000" dirty="0">
                  <a:solidFill>
                    <a:schemeClr val="bg1"/>
                  </a:solidFill>
                </a:rPr>
                <a:t>MFC </a:t>
              </a:r>
              <a:r>
                <a:rPr lang="ko-KR" altLang="en-US" sz="2000" dirty="0">
                  <a:solidFill>
                    <a:schemeClr val="bg1"/>
                  </a:solidFill>
                </a:rPr>
                <a:t>기반의 </a:t>
              </a:r>
              <a:r>
                <a:rPr lang="ko-KR" altLang="en-US" sz="2000" dirty="0" err="1">
                  <a:solidFill>
                    <a:schemeClr val="bg1"/>
                  </a:solidFill>
                </a:rPr>
                <a:t>맵툴</a:t>
              </a:r>
              <a:r>
                <a:rPr lang="ko-KR" altLang="en-US" sz="2000" dirty="0">
                  <a:solidFill>
                    <a:schemeClr val="bg1"/>
                  </a:solidFill>
                </a:rPr>
                <a:t> 제작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26598" y="2971842"/>
            <a:ext cx="10586066" cy="1170177"/>
            <a:chOff x="926598" y="2543493"/>
            <a:chExt cx="10586066" cy="1170177"/>
          </a:xfrm>
        </p:grpSpPr>
        <p:grpSp>
          <p:nvGrpSpPr>
            <p:cNvPr id="13" name="그룹 12"/>
            <p:cNvGrpSpPr/>
            <p:nvPr/>
          </p:nvGrpSpPr>
          <p:grpSpPr>
            <a:xfrm>
              <a:off x="926598" y="2543493"/>
              <a:ext cx="10586066" cy="1170177"/>
              <a:chOff x="926598" y="2543493"/>
              <a:chExt cx="10586066" cy="1170177"/>
            </a:xfrm>
          </p:grpSpPr>
          <p:sp>
            <p:nvSpPr>
              <p:cNvPr id="38" name="사각형: 둥근 모서리 37"/>
              <p:cNvSpPr/>
              <p:nvPr/>
            </p:nvSpPr>
            <p:spPr>
              <a:xfrm>
                <a:off x="926598" y="2673099"/>
                <a:ext cx="2868856" cy="910965"/>
              </a:xfrm>
              <a:prstGeom prst="roundRect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3200" dirty="0">
                    <a:solidFill>
                      <a:schemeClr val="bg1">
                        <a:lumMod val="50000"/>
                      </a:schemeClr>
                    </a:solidFill>
                  </a:rPr>
                  <a:t> 기획</a:t>
                </a:r>
                <a:endParaRPr lang="en-US" altLang="ko-KR" sz="2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그래픽</a:t>
                </a:r>
                <a:endParaRPr lang="ko-KR" alt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사각형: 둥근 모서리 38"/>
              <p:cNvSpPr/>
              <p:nvPr/>
            </p:nvSpPr>
            <p:spPr>
              <a:xfrm>
                <a:off x="4166469" y="2543493"/>
                <a:ext cx="7346195" cy="1170177"/>
              </a:xfrm>
              <a:prstGeom prst="roundRect">
                <a:avLst/>
              </a:prstGeom>
              <a:solidFill>
                <a:schemeClr val="bg1">
                  <a:alpha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</a:rPr>
                  <a:t>전반적인 시스템 및 컨텐츠 디자인</a:t>
                </a:r>
                <a:endParaRPr lang="en-US" altLang="ko-KR" sz="2000" dirty="0">
                  <a:solidFill>
                    <a:schemeClr val="bg1"/>
                  </a:solidFill>
                </a:endParaRPr>
              </a:p>
              <a:p>
                <a:r>
                  <a:rPr lang="ko-KR" altLang="en-US" sz="2000" dirty="0">
                    <a:solidFill>
                      <a:schemeClr val="bg1"/>
                    </a:solidFill>
                  </a:rPr>
                  <a:t>게임 내 사용될 리소스 자체제작 진행</a:t>
                </a:r>
                <a:endParaRPr lang="en-US" altLang="ko-KR" sz="2000" dirty="0">
                  <a:solidFill>
                    <a:schemeClr val="bg1"/>
                  </a:solidFill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</a:rPr>
                  <a:t>  - 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모델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애니메이션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, UI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등 모두 포함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2361026" y="2851965"/>
              <a:ext cx="1541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</a:rPr>
                <a:t>신창섭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구성원 역할분담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60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66667" fill="hold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66667" fill="hold" nodeType="withEffect" p14:presetBounceEnd="66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66667" fill="hold" nodeType="withEffect" p14:presetBounceEnd="6666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66667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66667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66667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8628" y="2359663"/>
            <a:ext cx="1001485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4000" dirty="0">
                <a:solidFill>
                  <a:schemeClr val="bg1"/>
                </a:solidFill>
              </a:rPr>
              <a:t>10</a:t>
            </a:r>
            <a:r>
              <a:rPr lang="ko-KR" altLang="en-US" sz="4000" dirty="0">
                <a:solidFill>
                  <a:schemeClr val="bg1"/>
                </a:solidFill>
              </a:rPr>
              <a:t>종류의 시스템 기획서 </a:t>
            </a:r>
            <a:r>
              <a:rPr lang="ko-KR" altLang="en-US" sz="4000" dirty="0"/>
              <a:t>작성</a:t>
            </a:r>
            <a:endParaRPr lang="en-US" altLang="ko-KR" sz="4000" dirty="0"/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월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23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일 기준 </a:t>
            </a:r>
            <a:r>
              <a:rPr lang="en-US" altLang="ko-KR" sz="3200" dirty="0">
                <a:solidFill>
                  <a:srgbClr val="FFFF00"/>
                </a:solidFill>
              </a:rPr>
              <a:t>157</a:t>
            </a:r>
            <a:r>
              <a:rPr lang="ko-KR" altLang="en-US" sz="3200" dirty="0">
                <a:solidFill>
                  <a:srgbClr val="FFFF00"/>
                </a:solidFill>
              </a:rPr>
              <a:t>장</a:t>
            </a:r>
            <a:endParaRPr lang="en-US" altLang="ko-KR" sz="3200" dirty="0">
              <a:solidFill>
                <a:srgbClr val="FFFF00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4000" dirty="0">
                <a:solidFill>
                  <a:schemeClr val="bg1"/>
                </a:solidFill>
              </a:rPr>
              <a:t>6</a:t>
            </a:r>
            <a:r>
              <a:rPr lang="ko-KR" altLang="en-US" sz="4000" dirty="0">
                <a:solidFill>
                  <a:schemeClr val="bg1"/>
                </a:solidFill>
              </a:rPr>
              <a:t>종의 컨텐츠 기획서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4000" dirty="0">
                <a:solidFill>
                  <a:schemeClr val="bg1"/>
                </a:solidFill>
              </a:rPr>
              <a:t>메인 </a:t>
            </a:r>
            <a:r>
              <a:rPr lang="en-US" altLang="ko-KR" sz="4000" dirty="0">
                <a:solidFill>
                  <a:schemeClr val="bg1"/>
                </a:solidFill>
              </a:rPr>
              <a:t>UI </a:t>
            </a:r>
            <a:r>
              <a:rPr lang="ko-KR" altLang="en-US" sz="4000" dirty="0">
                <a:solidFill>
                  <a:schemeClr val="bg1"/>
                </a:solidFill>
              </a:rPr>
              <a:t>기획서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>
                <a:solidFill>
                  <a:schemeClr val="bg1"/>
                </a:solidFill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343494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화살표: 오른쪽 1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297C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>
                <a:solidFill>
                  <a:schemeClr val="bg1"/>
                </a:solidFill>
              </a:rPr>
              <a:t>그래픽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8628" y="2522314"/>
            <a:ext cx="10014856" cy="400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총 </a:t>
            </a:r>
            <a:r>
              <a:rPr lang="en-US" altLang="ko-KR" sz="3200" dirty="0">
                <a:solidFill>
                  <a:schemeClr val="bg1"/>
                </a:solidFill>
              </a:rPr>
              <a:t>23</a:t>
            </a:r>
            <a:r>
              <a:rPr lang="ko-KR" altLang="en-US" sz="3200" dirty="0">
                <a:solidFill>
                  <a:schemeClr val="bg1"/>
                </a:solidFill>
              </a:rPr>
              <a:t>종의 모델 제작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플레이어 애니메이션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16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종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몬스터 애니메이션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종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유니티에서 터레인을 통해 </a:t>
            </a:r>
            <a:r>
              <a:rPr lang="ko-KR" altLang="en-US" sz="3200" dirty="0" err="1">
                <a:solidFill>
                  <a:schemeClr val="bg1"/>
                </a:solidFill>
              </a:rPr>
              <a:t>하이트맵</a:t>
            </a:r>
            <a:r>
              <a:rPr lang="ko-KR" altLang="en-US" sz="3200" dirty="0">
                <a:solidFill>
                  <a:schemeClr val="bg1"/>
                </a:solidFill>
              </a:rPr>
              <a:t> 추출 </a:t>
            </a:r>
            <a:r>
              <a:rPr lang="ko-KR" altLang="en-US" sz="3200" dirty="0"/>
              <a:t>제작</a:t>
            </a:r>
            <a:endParaRPr lang="en-US" altLang="ko-KR" sz="3200" dirty="0"/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제작 후 용도에 맞게 포토샵을 통해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텍스쳐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제작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MFC </a:t>
            </a:r>
            <a:r>
              <a:rPr lang="ko-KR" altLang="en-US" sz="3200" dirty="0" err="1">
                <a:solidFill>
                  <a:schemeClr val="bg1"/>
                </a:solidFill>
              </a:rPr>
              <a:t>맵툴을</a:t>
            </a:r>
            <a:r>
              <a:rPr lang="ko-KR" altLang="en-US" sz="3200" dirty="0">
                <a:solidFill>
                  <a:schemeClr val="bg1"/>
                </a:solidFill>
              </a:rPr>
              <a:t> 활용한 제작 리소스 조립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메인 게임 플레이에 필요한 </a:t>
            </a:r>
            <a:r>
              <a:rPr lang="en-US" altLang="ko-KR" sz="3200" dirty="0">
                <a:solidFill>
                  <a:schemeClr val="bg1"/>
                </a:solidFill>
              </a:rPr>
              <a:t>UI </a:t>
            </a:r>
            <a:r>
              <a:rPr lang="ko-KR" altLang="en-US" sz="3200" dirty="0">
                <a:solidFill>
                  <a:schemeClr val="bg1"/>
                </a:solidFill>
              </a:rPr>
              <a:t>제작</a:t>
            </a:r>
            <a:r>
              <a:rPr lang="ko-KR" altLang="en-US" sz="3200" dirty="0"/>
              <a:t>제작</a:t>
            </a:r>
            <a:endParaRPr lang="en-US" altLang="ko-KR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27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8628" y="2519142"/>
            <a:ext cx="10014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Boost </a:t>
            </a:r>
            <a:r>
              <a:rPr lang="en-US" altLang="ko-KR" sz="3200" dirty="0" err="1">
                <a:solidFill>
                  <a:schemeClr val="bg1"/>
                </a:solidFill>
              </a:rPr>
              <a:t>Asio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서버 모델 제작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1028700" lvl="1" indent="-571500">
              <a:buFontTx/>
              <a:buChar char="-"/>
            </a:pPr>
            <a:r>
              <a:rPr lang="en-US" altLang="ko-KR" sz="2800" dirty="0" err="1">
                <a:solidFill>
                  <a:schemeClr val="bg1">
                    <a:lumMod val="50000"/>
                  </a:schemeClr>
                </a:solidFill>
              </a:rPr>
              <a:t>Write_some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ko-KR" sz="2800" dirty="0" err="1">
                <a:solidFill>
                  <a:schemeClr val="bg1">
                    <a:lumMod val="50000"/>
                  </a:schemeClr>
                </a:solidFill>
              </a:rPr>
              <a:t>Read_some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함수를 통한 비동기 입출력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1028700" lvl="1" indent="-571500">
              <a:buFontTx/>
              <a:buChar char="-"/>
            </a:pP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Callback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루틴을 통한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worker thread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동작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Azure DB SQL </a:t>
            </a:r>
            <a:r>
              <a:rPr lang="ko-KR" altLang="en-US" sz="3200" dirty="0">
                <a:solidFill>
                  <a:schemeClr val="bg1"/>
                </a:solidFill>
              </a:rPr>
              <a:t>서버 연동</a:t>
            </a:r>
            <a:r>
              <a:rPr lang="ko-KR" altLang="en-US" sz="3200" dirty="0"/>
              <a:t>제작</a:t>
            </a:r>
            <a:endParaRPr lang="en-US" altLang="ko-KR" sz="3200" dirty="0"/>
          </a:p>
          <a:p>
            <a:pPr marL="1028700" lvl="1" indent="-571500"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로그인 시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, DB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저장 내역 확인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간단한 </a:t>
            </a:r>
            <a:r>
              <a:rPr lang="en-US" altLang="ko-KR" sz="3200" dirty="0">
                <a:solidFill>
                  <a:schemeClr val="bg1"/>
                </a:solidFill>
              </a:rPr>
              <a:t>AI </a:t>
            </a:r>
            <a:r>
              <a:rPr lang="ko-KR" altLang="en-US" sz="3200" dirty="0">
                <a:solidFill>
                  <a:schemeClr val="bg1"/>
                </a:solidFill>
              </a:rPr>
              <a:t>행동들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1028700" lvl="1" indent="-571500"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반격 및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리스폰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Timer thread </a:t>
            </a:r>
            <a:r>
              <a:rPr lang="ko-KR" altLang="en-US" sz="3200" dirty="0">
                <a:solidFill>
                  <a:schemeClr val="bg1"/>
                </a:solidFill>
              </a:rPr>
              <a:t>를 통한 이벤트 처리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/>
              <a:t>제작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81263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화살표: 오른쪽 5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>
                <a:solidFill>
                  <a:schemeClr val="bg1"/>
                </a:solidFill>
              </a:rPr>
              <a:t>클라이언트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38628" y="2533656"/>
            <a:ext cx="10014856" cy="400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총 </a:t>
            </a:r>
            <a:r>
              <a:rPr lang="en-US" altLang="ko-KR" sz="3200" dirty="0">
                <a:solidFill>
                  <a:schemeClr val="bg1"/>
                </a:solidFill>
              </a:rPr>
              <a:t>23</a:t>
            </a:r>
            <a:r>
              <a:rPr lang="ko-KR" altLang="en-US" sz="3200" dirty="0">
                <a:solidFill>
                  <a:schemeClr val="bg1"/>
                </a:solidFill>
              </a:rPr>
              <a:t>종의 모델 제작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플레이어 애니메이션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16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종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몬스터 애니메이션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종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유니티에서 터레인을 통해 </a:t>
            </a:r>
            <a:r>
              <a:rPr lang="ko-KR" altLang="en-US" sz="3200" dirty="0" err="1">
                <a:solidFill>
                  <a:schemeClr val="bg1"/>
                </a:solidFill>
              </a:rPr>
              <a:t>하이트맵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/>
              <a:t>제작</a:t>
            </a:r>
            <a:endParaRPr lang="en-US" altLang="ko-KR" sz="3200" dirty="0"/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제작 후 용도에 맞게 포토샵을 통해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텍스쳐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제작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</a:rPr>
              <a:t>맵툴을</a:t>
            </a:r>
            <a:r>
              <a:rPr lang="ko-KR" altLang="en-US" sz="3200" dirty="0">
                <a:solidFill>
                  <a:schemeClr val="bg1"/>
                </a:solidFill>
              </a:rPr>
              <a:t> 활용한 제작 리소스 조립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</a:rPr>
              <a:t>스테이터스</a:t>
            </a:r>
            <a:r>
              <a:rPr lang="ko-KR" altLang="en-US" sz="3200" dirty="0">
                <a:solidFill>
                  <a:schemeClr val="bg1"/>
                </a:solidFill>
              </a:rPr>
              <a:t> 출력 관련 </a:t>
            </a:r>
            <a:r>
              <a:rPr lang="en-US" altLang="ko-KR" sz="3200" dirty="0">
                <a:solidFill>
                  <a:schemeClr val="bg1"/>
                </a:solidFill>
              </a:rPr>
              <a:t>UI </a:t>
            </a:r>
            <a:r>
              <a:rPr lang="ko-KR" altLang="en-US" sz="3200" dirty="0"/>
              <a:t>제작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331525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화살표: 오른쪽 5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 err="1">
                <a:solidFill>
                  <a:schemeClr val="bg1"/>
                </a:solidFill>
              </a:rPr>
              <a:t>셰이더</a:t>
            </a:r>
            <a:endParaRPr lang="ko-KR" altLang="en-US" sz="5400" b="1" i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8628" y="2519142"/>
            <a:ext cx="10014856" cy="400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총 </a:t>
            </a:r>
            <a:r>
              <a:rPr lang="en-US" altLang="ko-KR" sz="3200" dirty="0">
                <a:solidFill>
                  <a:schemeClr val="bg1"/>
                </a:solidFill>
              </a:rPr>
              <a:t>23</a:t>
            </a:r>
            <a:r>
              <a:rPr lang="ko-KR" altLang="en-US" sz="3200" dirty="0">
                <a:solidFill>
                  <a:schemeClr val="bg1"/>
                </a:solidFill>
              </a:rPr>
              <a:t>종의 모델 제작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플레이어 애니메이션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16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종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몬스터 애니메이션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종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유니티에서 터레인을 통해 </a:t>
            </a:r>
            <a:r>
              <a:rPr lang="ko-KR" altLang="en-US" sz="3200" dirty="0" err="1">
                <a:solidFill>
                  <a:schemeClr val="bg1"/>
                </a:solidFill>
              </a:rPr>
              <a:t>하이트맵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/>
              <a:t>제작</a:t>
            </a:r>
            <a:endParaRPr lang="en-US" altLang="ko-KR" sz="3200" dirty="0"/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제작 후 용도에 맞게 포토샵을 통해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텍스쳐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제작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</a:rPr>
              <a:t>맵툴을</a:t>
            </a:r>
            <a:r>
              <a:rPr lang="ko-KR" altLang="en-US" sz="3200" dirty="0">
                <a:solidFill>
                  <a:schemeClr val="bg1"/>
                </a:solidFill>
              </a:rPr>
              <a:t> 활용한 제작 리소스 조립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</a:rPr>
              <a:t>스테이터스</a:t>
            </a:r>
            <a:r>
              <a:rPr lang="ko-KR" altLang="en-US" sz="3200" dirty="0">
                <a:solidFill>
                  <a:schemeClr val="bg1"/>
                </a:solidFill>
              </a:rPr>
              <a:t> 출력 관련 </a:t>
            </a:r>
            <a:r>
              <a:rPr lang="en-US" altLang="ko-KR" sz="3200" dirty="0">
                <a:solidFill>
                  <a:schemeClr val="bg1"/>
                </a:solidFill>
              </a:rPr>
              <a:t>UI </a:t>
            </a:r>
            <a:r>
              <a:rPr lang="ko-KR" altLang="en-US" sz="3200" dirty="0"/>
              <a:t>제작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640054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138" y="1471335"/>
            <a:ext cx="3393635" cy="24637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138" y="4164667"/>
            <a:ext cx="3425338" cy="246377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392" y="1471334"/>
            <a:ext cx="3439025" cy="24637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392" y="4164666"/>
            <a:ext cx="3430838" cy="246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8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53142" y="1291771"/>
            <a:ext cx="1127215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문제점 및 보완책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952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5270"/>
            <a:ext cx="12192000" cy="687327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9" name="직선 연결선[R] 28"/>
          <p:cNvCxnSpPr/>
          <p:nvPr/>
        </p:nvCxnSpPr>
        <p:spPr>
          <a:xfrm>
            <a:off x="-457200" y="1654389"/>
            <a:ext cx="1400563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-11792603" y="1369837"/>
            <a:ext cx="23984603" cy="563163"/>
            <a:chOff x="-11792603" y="595014"/>
            <a:chExt cx="23984603" cy="563163"/>
          </a:xfrm>
        </p:grpSpPr>
        <p:cxnSp>
          <p:nvCxnSpPr>
            <p:cNvPr id="7" name="직선 연결선[R] 6"/>
            <p:cNvCxnSpPr/>
            <p:nvPr/>
          </p:nvCxnSpPr>
          <p:spPr>
            <a:xfrm>
              <a:off x="0" y="876596"/>
              <a:ext cx="121920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모서리가 둥근 직사각형 7"/>
            <p:cNvSpPr/>
            <p:nvPr/>
          </p:nvSpPr>
          <p:spPr>
            <a:xfrm>
              <a:off x="495395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16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년</a:t>
              </a:r>
              <a:endParaRPr kumimoji="1"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11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649208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12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803021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년</a:t>
              </a:r>
              <a:endParaRPr kumimoji="1"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3956834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2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110647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3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264460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4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7418273" y="595015"/>
              <a:ext cx="831382" cy="56316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5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8572086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6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725899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7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0879710" y="595015"/>
              <a:ext cx="831382" cy="56316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</a:rPr>
                <a:t>8</a:t>
              </a:r>
              <a:endParaRPr kumimoji="1" lang="ko-KR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직선 연결선[R] 17"/>
            <p:cNvCxnSpPr/>
            <p:nvPr/>
          </p:nvCxnSpPr>
          <p:spPr>
            <a:xfrm>
              <a:off x="-11792603" y="876596"/>
              <a:ext cx="121920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모서리가 둥근 직사각형 18"/>
            <p:cNvSpPr/>
            <p:nvPr/>
          </p:nvSpPr>
          <p:spPr>
            <a:xfrm>
              <a:off x="-11297208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-10143395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-8989582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-7835769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-6681956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-5528143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-4374330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-3220517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-2066704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-912893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말풍선: 모서리가 둥근 사각형 2"/>
          <p:cNvSpPr/>
          <p:nvPr/>
        </p:nvSpPr>
        <p:spPr>
          <a:xfrm>
            <a:off x="6724650" y="139572"/>
            <a:ext cx="3001249" cy="831978"/>
          </a:xfrm>
          <a:prstGeom prst="wedgeRoundRectCallout">
            <a:avLst>
              <a:gd name="adj1" fmla="val -14486"/>
              <a:gd name="adj2" fmla="val 8539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벌써 </a:t>
            </a:r>
            <a:r>
              <a:rPr lang="ko-KR" altLang="en-US" sz="2800" dirty="0" err="1">
                <a:solidFill>
                  <a:sysClr val="windowText" lastClr="000000"/>
                </a:solidFill>
              </a:rPr>
              <a:t>여기라니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06" y="2943290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수정된 개발일정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0" y="3958953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10769600" y="3596096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82754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7814081" y="591840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시스템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185681" y="591840"/>
            <a:ext cx="109628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컨텐츠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0557281" y="591840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리소스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442481" y="591840"/>
            <a:ext cx="1096288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작성완료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rgbClr val="00B0F0"/>
                </a:solidFill>
              </a:rPr>
              <a:t>시스템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</a:t>
            </a:r>
            <a:r>
              <a:rPr lang="en-US" altLang="ko-KR" sz="6000" dirty="0">
                <a:solidFill>
                  <a:schemeClr val="bg1"/>
                </a:solidFill>
              </a:rPr>
              <a:t>/ </a:t>
            </a:r>
            <a:r>
              <a:rPr lang="ko-KR" altLang="en-US" sz="6000" dirty="0">
                <a:solidFill>
                  <a:schemeClr val="bg1"/>
                </a:solidFill>
              </a:rPr>
              <a:t>그래픽</a:t>
            </a:r>
          </a:p>
        </p:txBody>
      </p:sp>
      <p:cxnSp>
        <p:nvCxnSpPr>
          <p:cNvPr id="75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7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1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3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4" name="모서리가 둥근 직사각형 23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5" name="모서리가 둥근 직사각형 24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6" name="모서리가 둥근 직사각형 25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모서리가 둥근 직사각형 26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8" name="모서리가 둥근 직사각형 27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9" name="모서리가 둥근 직사각형 39"/>
          <p:cNvSpPr/>
          <p:nvPr/>
        </p:nvSpPr>
        <p:spPr>
          <a:xfrm>
            <a:off x="109766" y="2245076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컨셉</a:t>
            </a:r>
          </a:p>
        </p:txBody>
      </p:sp>
      <p:sp>
        <p:nvSpPr>
          <p:cNvPr id="90" name="모서리가 둥근 직사각형 41"/>
          <p:cNvSpPr/>
          <p:nvPr/>
        </p:nvSpPr>
        <p:spPr>
          <a:xfrm>
            <a:off x="109767" y="4421671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스테이터스</a:t>
            </a:r>
          </a:p>
        </p:txBody>
      </p:sp>
      <p:sp>
        <p:nvSpPr>
          <p:cNvPr id="91" name="모서리가 둥근 직사각형 42"/>
          <p:cNvSpPr/>
          <p:nvPr/>
        </p:nvSpPr>
        <p:spPr>
          <a:xfrm>
            <a:off x="109766" y="3695409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레벨업</a:t>
            </a:r>
          </a:p>
        </p:txBody>
      </p:sp>
      <p:sp>
        <p:nvSpPr>
          <p:cNvPr id="92" name="모서리가 둥근 직사각형 43"/>
          <p:cNvSpPr/>
          <p:nvPr/>
        </p:nvSpPr>
        <p:spPr>
          <a:xfrm>
            <a:off x="816200" y="2243162"/>
            <a:ext cx="1232329" cy="563163"/>
          </a:xfrm>
          <a:prstGeom prst="roundRect">
            <a:avLst/>
          </a:prstGeom>
          <a:solidFill>
            <a:srgbClr val="002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스킬</a:t>
            </a:r>
          </a:p>
        </p:txBody>
      </p:sp>
      <p:sp>
        <p:nvSpPr>
          <p:cNvPr id="93" name="모서리가 둥근 직사각형 31"/>
          <p:cNvSpPr/>
          <p:nvPr/>
        </p:nvSpPr>
        <p:spPr>
          <a:xfrm>
            <a:off x="2137214" y="2241247"/>
            <a:ext cx="893897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</a:p>
        </p:txBody>
      </p:sp>
      <p:sp>
        <p:nvSpPr>
          <p:cNvPr id="94" name="모서리가 둥근 직사각형 40"/>
          <p:cNvSpPr/>
          <p:nvPr/>
        </p:nvSpPr>
        <p:spPr>
          <a:xfrm>
            <a:off x="4640452" y="2233587"/>
            <a:ext cx="64178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</a:t>
            </a:r>
          </a:p>
        </p:txBody>
      </p:sp>
      <p:sp>
        <p:nvSpPr>
          <p:cNvPr id="95" name="모서리가 둥근 직사각형 44"/>
          <p:cNvSpPr/>
          <p:nvPr/>
        </p:nvSpPr>
        <p:spPr>
          <a:xfrm>
            <a:off x="2905932" y="2971789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</a:t>
            </a:r>
          </a:p>
        </p:txBody>
      </p:sp>
      <p:sp>
        <p:nvSpPr>
          <p:cNvPr id="96" name="모서리가 둥근 직사각형 45"/>
          <p:cNvSpPr/>
          <p:nvPr/>
        </p:nvSpPr>
        <p:spPr>
          <a:xfrm>
            <a:off x="816199" y="3703549"/>
            <a:ext cx="198146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세계관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7" name="모서리가 둥근 직사각형 46"/>
          <p:cNvSpPr/>
          <p:nvPr/>
        </p:nvSpPr>
        <p:spPr>
          <a:xfrm>
            <a:off x="2944769" y="3705966"/>
            <a:ext cx="1874407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 </a:t>
            </a:r>
            <a:r>
              <a:rPr kumimoji="1" lang="en-US" altLang="ko-KR" sz="1400" dirty="0">
                <a:solidFill>
                  <a:schemeClr val="bg1"/>
                </a:solidFill>
              </a:rPr>
              <a:t>1</a:t>
            </a:r>
            <a:r>
              <a:rPr kumimoji="1" lang="ko-KR" altLang="en-US" sz="140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98" name="모서리가 둥근 직사각형 47"/>
          <p:cNvSpPr/>
          <p:nvPr/>
        </p:nvSpPr>
        <p:spPr>
          <a:xfrm>
            <a:off x="4921905" y="3695409"/>
            <a:ext cx="1884667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99" name="모서리가 둥근 직사각형 48"/>
          <p:cNvSpPr/>
          <p:nvPr/>
        </p:nvSpPr>
        <p:spPr>
          <a:xfrm>
            <a:off x="3878973" y="2231672"/>
            <a:ext cx="67279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100" name="모서리가 둥근 직사각형 51"/>
          <p:cNvSpPr/>
          <p:nvPr/>
        </p:nvSpPr>
        <p:spPr>
          <a:xfrm>
            <a:off x="3119796" y="2239332"/>
            <a:ext cx="67049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101" name="모서리가 둥근 직사각형 52"/>
          <p:cNvSpPr/>
          <p:nvPr/>
        </p:nvSpPr>
        <p:spPr>
          <a:xfrm>
            <a:off x="4261550" y="4424977"/>
            <a:ext cx="744954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기타 지형 오브젝트 제작 및 툴상에서 조립</a:t>
            </a:r>
          </a:p>
        </p:txBody>
      </p:sp>
      <p:sp>
        <p:nvSpPr>
          <p:cNvPr id="102" name="모서리가 둥근 직사각형 54"/>
          <p:cNvSpPr/>
          <p:nvPr/>
        </p:nvSpPr>
        <p:spPr>
          <a:xfrm>
            <a:off x="10177695" y="3699686"/>
            <a:ext cx="71369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이펙트</a:t>
            </a:r>
          </a:p>
        </p:txBody>
      </p:sp>
      <p:sp>
        <p:nvSpPr>
          <p:cNvPr id="103" name="모서리가 둥근 직사각형 55"/>
          <p:cNvSpPr/>
          <p:nvPr/>
        </p:nvSpPr>
        <p:spPr>
          <a:xfrm>
            <a:off x="7759568" y="3703549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 </a:t>
            </a:r>
            <a:r>
              <a:rPr kumimoji="1" lang="en-US" altLang="ko-KR" sz="1400" dirty="0">
                <a:solidFill>
                  <a:schemeClr val="bg1"/>
                </a:solidFill>
              </a:rPr>
              <a:t>5</a:t>
            </a:r>
            <a:r>
              <a:rPr kumimoji="1" lang="ko-KR" altLang="en-US" sz="140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104" name="모서리가 둥근 직사각형 56"/>
          <p:cNvSpPr/>
          <p:nvPr/>
        </p:nvSpPr>
        <p:spPr>
          <a:xfrm>
            <a:off x="8419747" y="2955293"/>
            <a:ext cx="329134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밸런스</a:t>
            </a:r>
          </a:p>
        </p:txBody>
      </p:sp>
      <p:sp>
        <p:nvSpPr>
          <p:cNvPr id="105" name="모서리가 둥근 직사각형 59"/>
          <p:cNvSpPr/>
          <p:nvPr/>
        </p:nvSpPr>
        <p:spPr>
          <a:xfrm>
            <a:off x="110653" y="2976172"/>
            <a:ext cx="596889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경험치</a:t>
            </a:r>
          </a:p>
        </p:txBody>
      </p:sp>
      <p:sp>
        <p:nvSpPr>
          <p:cNvPr id="106" name="모서리가 둥근 직사각형 60"/>
          <p:cNvSpPr/>
          <p:nvPr/>
        </p:nvSpPr>
        <p:spPr>
          <a:xfrm>
            <a:off x="2097063" y="2973853"/>
            <a:ext cx="71987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디자인</a:t>
            </a:r>
          </a:p>
        </p:txBody>
      </p:sp>
      <p:sp>
        <p:nvSpPr>
          <p:cNvPr id="107" name="모서리가 둥근 직사각형 61"/>
          <p:cNvSpPr/>
          <p:nvPr/>
        </p:nvSpPr>
        <p:spPr>
          <a:xfrm>
            <a:off x="4393137" y="2957355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퀘스트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1050" dirty="0">
                <a:solidFill>
                  <a:schemeClr val="bg1"/>
                </a:solidFill>
              </a:rPr>
              <a:t>20</a:t>
            </a:r>
            <a:r>
              <a:rPr kumimoji="1" lang="ko-KR" altLang="en-US" sz="105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108" name="모서리가 둥근 직사각형 62"/>
          <p:cNvSpPr/>
          <p:nvPr/>
        </p:nvSpPr>
        <p:spPr>
          <a:xfrm>
            <a:off x="3684558" y="2967665"/>
            <a:ext cx="61958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109" name="모서리가 둥근 직사각형 65"/>
          <p:cNvSpPr/>
          <p:nvPr/>
        </p:nvSpPr>
        <p:spPr>
          <a:xfrm>
            <a:off x="6665215" y="2235502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AI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0" name="모서리가 둥근 직사각형 66"/>
          <p:cNvSpPr/>
          <p:nvPr/>
        </p:nvSpPr>
        <p:spPr>
          <a:xfrm>
            <a:off x="5792956" y="2237417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드랍</a:t>
            </a:r>
          </a:p>
        </p:txBody>
      </p:sp>
      <p:sp>
        <p:nvSpPr>
          <p:cNvPr id="111" name="모서리가 둥근 직사각형 68"/>
          <p:cNvSpPr/>
          <p:nvPr/>
        </p:nvSpPr>
        <p:spPr>
          <a:xfrm>
            <a:off x="6017131" y="2961479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던전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</a:t>
            </a:r>
          </a:p>
        </p:txBody>
      </p:sp>
      <p:sp>
        <p:nvSpPr>
          <p:cNvPr id="112" name="모서리가 둥근 직사각형 70"/>
          <p:cNvSpPr/>
          <p:nvPr/>
        </p:nvSpPr>
        <p:spPr>
          <a:xfrm>
            <a:off x="6909301" y="3695410"/>
            <a:ext cx="754787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3" name="모서리가 둥근 직사각형 50"/>
          <p:cNvSpPr/>
          <p:nvPr/>
        </p:nvSpPr>
        <p:spPr>
          <a:xfrm>
            <a:off x="7607754" y="2959417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AI</a:t>
            </a: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114" name="모서리가 둥근 직사각형 64"/>
          <p:cNvSpPr/>
          <p:nvPr/>
        </p:nvSpPr>
        <p:spPr>
          <a:xfrm>
            <a:off x="5205134" y="2963541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몬스터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1050" dirty="0">
                <a:solidFill>
                  <a:schemeClr val="bg1"/>
                </a:solidFill>
              </a:rPr>
              <a:t>5</a:t>
            </a:r>
            <a:r>
              <a:rPr kumimoji="1" lang="ko-KR" altLang="en-US" sz="105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115" name="모서리가 둥근 직사각형 67"/>
          <p:cNvSpPr/>
          <p:nvPr/>
        </p:nvSpPr>
        <p:spPr>
          <a:xfrm>
            <a:off x="6795757" y="2965603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드랍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116" name="모서리가 둥근 직사각형 71"/>
          <p:cNvSpPr/>
          <p:nvPr/>
        </p:nvSpPr>
        <p:spPr>
          <a:xfrm>
            <a:off x="8964695" y="3703549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 </a:t>
            </a:r>
            <a:r>
              <a:rPr kumimoji="1" lang="en-US" altLang="ko-KR" sz="1400" dirty="0">
                <a:solidFill>
                  <a:schemeClr val="bg1"/>
                </a:solidFill>
              </a:rPr>
              <a:t>2</a:t>
            </a:r>
            <a:r>
              <a:rPr kumimoji="1" lang="ko-KR" altLang="en-US" sz="140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117" name="모서리가 둥근 직사각형 72"/>
          <p:cNvSpPr/>
          <p:nvPr/>
        </p:nvSpPr>
        <p:spPr>
          <a:xfrm>
            <a:off x="9725898" y="5154544"/>
            <a:ext cx="198519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사운드 삽입</a:t>
            </a:r>
          </a:p>
        </p:txBody>
      </p:sp>
      <p:sp>
        <p:nvSpPr>
          <p:cNvPr id="118" name="모서리가 둥근 직사각형 73"/>
          <p:cNvSpPr/>
          <p:nvPr/>
        </p:nvSpPr>
        <p:spPr>
          <a:xfrm>
            <a:off x="5370921" y="2233587"/>
            <a:ext cx="333350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8626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1818" y="1982450"/>
            <a:ext cx="64283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800" b="1" dirty="0">
                <a:solidFill>
                  <a:schemeClr val="bg1"/>
                </a:solidFill>
              </a:rPr>
              <a:t>노루막이</a:t>
            </a:r>
            <a:endParaRPr kumimoji="1" lang="en-US" altLang="ko-KR" sz="88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더는 갈 데 없는 산의 막다른 꼭대기</a:t>
            </a:r>
            <a:r>
              <a:rPr kumimoji="1" lang="en-US" altLang="ko-KR" sz="1600" b="1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pPr algn="ctr"/>
            <a:r>
              <a:rPr kumimoji="1"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노루는 내리막길을 잘 못 달리기 때문에 꼭대기가 막다른 곳이 된다</a:t>
            </a:r>
            <a:r>
              <a:rPr kumimoji="1" lang="en-US" altLang="ko-KR" sz="16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프로젝트 개요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15820" y="4345116"/>
            <a:ext cx="107794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온라인 액션 </a:t>
            </a:r>
            <a:r>
              <a:rPr lang="en-US" altLang="ko-KR" sz="3200" dirty="0">
                <a:solidFill>
                  <a:schemeClr val="bg1"/>
                </a:solidFill>
              </a:rPr>
              <a:t>MMORPG</a:t>
            </a:r>
          </a:p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키보드 조작으로 경험하는 </a:t>
            </a:r>
            <a:r>
              <a:rPr lang="ko-KR" altLang="en-US" sz="3200" dirty="0">
                <a:solidFill>
                  <a:srgbClr val="FFFF00"/>
                </a:solidFill>
              </a:rPr>
              <a:t>고속 액션</a:t>
            </a:r>
            <a:endParaRPr lang="en-US" altLang="ko-KR" sz="3200" dirty="0">
              <a:solidFill>
                <a:srgbClr val="FFFF00"/>
              </a:solidFill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3</a:t>
            </a:r>
            <a:r>
              <a:rPr lang="ko-KR" altLang="en-US" sz="3200" dirty="0">
                <a:solidFill>
                  <a:schemeClr val="bg1"/>
                </a:solidFill>
              </a:rPr>
              <a:t>인칭 </a:t>
            </a:r>
            <a:r>
              <a:rPr lang="ko-KR" altLang="en-US" sz="3200" dirty="0" err="1">
                <a:solidFill>
                  <a:schemeClr val="bg1"/>
                </a:solidFill>
              </a:rPr>
              <a:t>쿼터뷰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4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32" name="모서리가 둥근 직사각형 39"/>
          <p:cNvSpPr/>
          <p:nvPr/>
        </p:nvSpPr>
        <p:spPr>
          <a:xfrm>
            <a:off x="10571527" y="701651"/>
            <a:ext cx="1145395" cy="527395"/>
          </a:xfrm>
          <a:prstGeom prst="round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일정 변경</a:t>
            </a:r>
          </a:p>
        </p:txBody>
      </p:sp>
      <p:sp>
        <p:nvSpPr>
          <p:cNvPr id="36" name="모서리가 둥근 직사각형 39"/>
          <p:cNvSpPr/>
          <p:nvPr/>
        </p:nvSpPr>
        <p:spPr>
          <a:xfrm>
            <a:off x="9356837" y="701650"/>
            <a:ext cx="1153815" cy="527396"/>
          </a:xfrm>
          <a:prstGeom prst="round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진행 중</a:t>
            </a:r>
          </a:p>
        </p:txBody>
      </p:sp>
      <p:sp>
        <p:nvSpPr>
          <p:cNvPr id="39" name="모서리가 둥근 직사각형 39"/>
          <p:cNvSpPr/>
          <p:nvPr/>
        </p:nvSpPr>
        <p:spPr>
          <a:xfrm>
            <a:off x="8142147" y="701651"/>
            <a:ext cx="1153815" cy="527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새 작업</a:t>
            </a:r>
          </a:p>
        </p:txBody>
      </p:sp>
      <p:sp>
        <p:nvSpPr>
          <p:cNvPr id="41" name="모서리가 둥근 직사각형 39"/>
          <p:cNvSpPr/>
          <p:nvPr/>
        </p:nvSpPr>
        <p:spPr>
          <a:xfrm>
            <a:off x="6927457" y="701651"/>
            <a:ext cx="1153815" cy="527396"/>
          </a:xfrm>
          <a:prstGeom prst="roundRect">
            <a:avLst/>
          </a:prstGeom>
          <a:solidFill>
            <a:srgbClr val="00205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작업 완료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10647" y="4883873"/>
            <a:ext cx="313900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패킷 최적화 작업</a:t>
            </a:r>
          </a:p>
        </p:txBody>
      </p:sp>
      <p:sp>
        <p:nvSpPr>
          <p:cNvPr id="44" name="모서리가 둥근 직사각형 42"/>
          <p:cNvSpPr/>
          <p:nvPr/>
        </p:nvSpPr>
        <p:spPr>
          <a:xfrm>
            <a:off x="6264459" y="5542747"/>
            <a:ext cx="42928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필요한 </a:t>
            </a:r>
            <a:r>
              <a:rPr kumimoji="1" lang="en-US" altLang="ko-KR" sz="1600" dirty="0">
                <a:solidFill>
                  <a:schemeClr val="bg1"/>
                </a:solidFill>
              </a:rPr>
              <a:t>AI </a:t>
            </a:r>
            <a:r>
              <a:rPr kumimoji="1" lang="ko-KR" altLang="en-US" sz="1600" dirty="0">
                <a:solidFill>
                  <a:schemeClr val="bg1"/>
                </a:solidFill>
              </a:rPr>
              <a:t>기능 구현 및 테스트</a:t>
            </a:r>
          </a:p>
        </p:txBody>
      </p:sp>
      <p:sp>
        <p:nvSpPr>
          <p:cNvPr id="45" name="모서리가 둥근 직사각형 42"/>
          <p:cNvSpPr/>
          <p:nvPr/>
        </p:nvSpPr>
        <p:spPr>
          <a:xfrm>
            <a:off x="9725899" y="6201621"/>
            <a:ext cx="1985195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95395" y="2266682"/>
            <a:ext cx="3100792" cy="536789"/>
            <a:chOff x="495395" y="2266682"/>
            <a:chExt cx="3100792" cy="536789"/>
          </a:xfrm>
        </p:grpSpPr>
        <p:sp>
          <p:nvSpPr>
            <p:cNvPr id="47" name="모서리가 둥근 직사각형 39"/>
            <p:cNvSpPr/>
            <p:nvPr/>
          </p:nvSpPr>
          <p:spPr>
            <a:xfrm>
              <a:off x="705574" y="2273506"/>
              <a:ext cx="2890613" cy="527395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모서리가 둥근 직사각형 39"/>
            <p:cNvSpPr/>
            <p:nvPr/>
          </p:nvSpPr>
          <p:spPr>
            <a:xfrm>
              <a:off x="495395" y="2266682"/>
              <a:ext cx="1985195" cy="536789"/>
            </a:xfrm>
            <a:prstGeom prst="roundRect">
              <a:avLst/>
            </a:prstGeom>
            <a:solidFill>
              <a:srgbClr val="00205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</a:rPr>
                <a:t>Boost </a:t>
              </a:r>
              <a:r>
                <a:rPr kumimoji="1" lang="en-US" altLang="ko-KR" sz="1400" dirty="0" err="1">
                  <a:solidFill>
                    <a:schemeClr val="bg1"/>
                  </a:solidFill>
                </a:rPr>
                <a:t>asio</a:t>
              </a:r>
              <a:endParaRPr kumimoji="1" lang="en-US" altLang="ko-KR" sz="14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프레임워크 작성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649208" y="2925287"/>
            <a:ext cx="4292821" cy="545278"/>
            <a:chOff x="1649208" y="2925287"/>
            <a:chExt cx="4292821" cy="545278"/>
          </a:xfrm>
        </p:grpSpPr>
        <p:sp>
          <p:nvSpPr>
            <p:cNvPr id="50" name="모서리가 둥근 직사각형 39"/>
            <p:cNvSpPr/>
            <p:nvPr/>
          </p:nvSpPr>
          <p:spPr>
            <a:xfrm>
              <a:off x="2850789" y="2932111"/>
              <a:ext cx="3091240" cy="527395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모서리가 둥근 직사각형 20"/>
            <p:cNvSpPr/>
            <p:nvPr/>
          </p:nvSpPr>
          <p:spPr>
            <a:xfrm>
              <a:off x="1649208" y="2925287"/>
              <a:ext cx="2035688" cy="545278"/>
            </a:xfrm>
            <a:prstGeom prst="roundRect">
              <a:avLst/>
            </a:prstGeom>
            <a:solidFill>
              <a:srgbClr val="00205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클라이언트</a:t>
              </a:r>
              <a:endParaRPr kumimoji="1" lang="en-US" altLang="ko-KR" sz="14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동기화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956833" y="3588290"/>
            <a:ext cx="3139009" cy="554670"/>
            <a:chOff x="3956833" y="3588290"/>
            <a:chExt cx="3139009" cy="554670"/>
          </a:xfrm>
        </p:grpSpPr>
        <p:sp>
          <p:nvSpPr>
            <p:cNvPr id="53" name="모서리가 둥근 직사각형 39"/>
            <p:cNvSpPr/>
            <p:nvPr/>
          </p:nvSpPr>
          <p:spPr>
            <a:xfrm>
              <a:off x="4016678" y="3598258"/>
              <a:ext cx="3079164" cy="527395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모서리가 둥근 직사각형 28"/>
            <p:cNvSpPr/>
            <p:nvPr/>
          </p:nvSpPr>
          <p:spPr>
            <a:xfrm>
              <a:off x="3956833" y="3588290"/>
              <a:ext cx="831384" cy="554670"/>
            </a:xfrm>
            <a:prstGeom prst="roundRect">
              <a:avLst/>
            </a:prstGeom>
            <a:solidFill>
              <a:srgbClr val="00205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충돌</a:t>
              </a:r>
              <a:endParaRPr kumimoji="1" lang="en-US" altLang="ko-KR" sz="14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처리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3984266" y="4247842"/>
            <a:ext cx="3111576" cy="540814"/>
            <a:chOff x="3984266" y="4247842"/>
            <a:chExt cx="3111576" cy="540814"/>
          </a:xfrm>
        </p:grpSpPr>
        <p:sp>
          <p:nvSpPr>
            <p:cNvPr id="56" name="모서리가 둥근 직사각형 39"/>
            <p:cNvSpPr/>
            <p:nvPr/>
          </p:nvSpPr>
          <p:spPr>
            <a:xfrm>
              <a:off x="3984266" y="4254437"/>
              <a:ext cx="3079164" cy="527395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모서리가 둥근 직사각형 41"/>
            <p:cNvSpPr/>
            <p:nvPr/>
          </p:nvSpPr>
          <p:spPr>
            <a:xfrm>
              <a:off x="5110647" y="4247842"/>
              <a:ext cx="1985195" cy="540814"/>
            </a:xfrm>
            <a:prstGeom prst="roundRect">
              <a:avLst/>
            </a:prstGeom>
            <a:solidFill>
              <a:srgbClr val="00205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</a:rPr>
                <a:t>코드 </a:t>
              </a:r>
              <a:r>
                <a:rPr kumimoji="1" lang="ko-KR" altLang="en-US" sz="1600" dirty="0" err="1">
                  <a:solidFill>
                    <a:schemeClr val="bg1"/>
                  </a:solidFill>
                </a:rPr>
                <a:t>리팩토링</a:t>
              </a:r>
              <a:endParaRPr kumimoji="1"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956833" y="1866697"/>
            <a:ext cx="2295350" cy="936774"/>
            <a:chOff x="3956833" y="1889617"/>
            <a:chExt cx="2295350" cy="914021"/>
          </a:xfrm>
        </p:grpSpPr>
        <p:sp>
          <p:nvSpPr>
            <p:cNvPr id="59" name="모서리가 둥근 직사각형 20"/>
            <p:cNvSpPr/>
            <p:nvPr/>
          </p:nvSpPr>
          <p:spPr>
            <a:xfrm>
              <a:off x="3956833" y="2286544"/>
              <a:ext cx="1985195" cy="51709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</a:rPr>
                <a:t>Azure SQL DB </a:t>
              </a:r>
              <a:r>
                <a:rPr kumimoji="1" lang="ko-KR" altLang="en-US" sz="1400" dirty="0">
                  <a:solidFill>
                    <a:schemeClr val="bg1"/>
                  </a:solidFill>
                </a:rPr>
                <a:t>연동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66790" y="1889617"/>
              <a:ext cx="485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+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8583868" y="1862485"/>
            <a:ext cx="2307626" cy="936774"/>
            <a:chOff x="3906341" y="1889617"/>
            <a:chExt cx="2307626" cy="914021"/>
          </a:xfrm>
        </p:grpSpPr>
        <p:sp>
          <p:nvSpPr>
            <p:cNvPr id="62" name="모서리가 둥근 직사각형 20"/>
            <p:cNvSpPr/>
            <p:nvPr/>
          </p:nvSpPr>
          <p:spPr>
            <a:xfrm>
              <a:off x="3906341" y="2286544"/>
              <a:ext cx="1987659" cy="51709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</a:rPr>
                <a:t>DB </a:t>
              </a:r>
              <a:r>
                <a:rPr kumimoji="1" lang="ko-KR" altLang="en-US" sz="1400" dirty="0">
                  <a:solidFill>
                    <a:schemeClr val="bg1"/>
                  </a:solidFill>
                </a:rPr>
                <a:t>진행 내용 저장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28574" y="1889617"/>
              <a:ext cx="485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+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" name="직선 화살표 연결선 3"/>
          <p:cNvCxnSpPr>
            <a:cxnSpLocks/>
          </p:cNvCxnSpPr>
          <p:nvPr/>
        </p:nvCxnSpPr>
        <p:spPr>
          <a:xfrm flipH="1">
            <a:off x="2505757" y="2543850"/>
            <a:ext cx="101565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cxnSpLocks/>
          </p:cNvCxnSpPr>
          <p:nvPr/>
        </p:nvCxnSpPr>
        <p:spPr>
          <a:xfrm flipH="1">
            <a:off x="3684896" y="3195603"/>
            <a:ext cx="208189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cxnSpLocks/>
          </p:cNvCxnSpPr>
          <p:nvPr/>
        </p:nvCxnSpPr>
        <p:spPr>
          <a:xfrm flipH="1">
            <a:off x="4845563" y="3847357"/>
            <a:ext cx="208189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cxnSpLocks/>
          </p:cNvCxnSpPr>
          <p:nvPr/>
        </p:nvCxnSpPr>
        <p:spPr>
          <a:xfrm>
            <a:off x="4131208" y="4567203"/>
            <a:ext cx="810443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592203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0" y="-5080"/>
            <a:ext cx="12192000" cy="686308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803021" y="2819084"/>
            <a:ext cx="130507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툴 작업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841545" y="3496313"/>
            <a:ext cx="79285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메인 캐릭터 </a:t>
            </a:r>
            <a:endParaRPr kumimoji="1"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572085" y="2119719"/>
            <a:ext cx="3139007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803021" y="2119720"/>
            <a:ext cx="198519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프레임워크 제작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9206853" y="3494230"/>
            <a:ext cx="83138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이펙트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71682" y="2114215"/>
            <a:ext cx="980078" cy="57417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</a:rPr>
              <a:t>FBX</a:t>
            </a:r>
          </a:p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임포트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702634" y="3496312"/>
            <a:ext cx="8109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충돌</a:t>
            </a:r>
          </a:p>
        </p:txBody>
      </p:sp>
      <p:sp>
        <p:nvSpPr>
          <p:cNvPr id="29" name="모서리가 둥근 직사각형 24"/>
          <p:cNvSpPr/>
          <p:nvPr/>
        </p:nvSpPr>
        <p:spPr>
          <a:xfrm>
            <a:off x="4569402" y="3499309"/>
            <a:ext cx="79285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전투</a:t>
            </a:r>
          </a:p>
        </p:txBody>
      </p:sp>
      <p:sp>
        <p:nvSpPr>
          <p:cNvPr id="36" name="모서리가 둥근 직사각형 24"/>
          <p:cNvSpPr/>
          <p:nvPr/>
        </p:nvSpPr>
        <p:spPr>
          <a:xfrm>
            <a:off x="5110647" y="2819083"/>
            <a:ext cx="1349210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스킬</a:t>
            </a:r>
          </a:p>
        </p:txBody>
      </p:sp>
      <p:sp>
        <p:nvSpPr>
          <p:cNvPr id="39" name="모서리가 둥근 직사각형 24"/>
          <p:cNvSpPr/>
          <p:nvPr/>
        </p:nvSpPr>
        <p:spPr>
          <a:xfrm>
            <a:off x="5418106" y="3496311"/>
            <a:ext cx="119859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</a:rPr>
              <a:t>AI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1" name="모서리가 둥근 직사각형 24"/>
          <p:cNvSpPr/>
          <p:nvPr/>
        </p:nvSpPr>
        <p:spPr>
          <a:xfrm>
            <a:off x="7911837" y="4120377"/>
            <a:ext cx="79285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NPC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24"/>
          <p:cNvSpPr/>
          <p:nvPr/>
        </p:nvSpPr>
        <p:spPr>
          <a:xfrm>
            <a:off x="7394023" y="3494229"/>
            <a:ext cx="79285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</a:t>
            </a:r>
          </a:p>
        </p:txBody>
      </p:sp>
      <p:sp>
        <p:nvSpPr>
          <p:cNvPr id="43" name="모서리가 둥근 직사각형 24"/>
          <p:cNvSpPr/>
          <p:nvPr/>
        </p:nvSpPr>
        <p:spPr>
          <a:xfrm>
            <a:off x="8253153" y="3499309"/>
            <a:ext cx="87801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44" name="모서리가 둥근 직사각형 24"/>
          <p:cNvSpPr/>
          <p:nvPr/>
        </p:nvSpPr>
        <p:spPr>
          <a:xfrm>
            <a:off x="6679851" y="3499309"/>
            <a:ext cx="65896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24"/>
          <p:cNvSpPr/>
          <p:nvPr/>
        </p:nvSpPr>
        <p:spPr>
          <a:xfrm>
            <a:off x="8525453" y="2869600"/>
            <a:ext cx="87801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보스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레이드</a:t>
            </a:r>
          </a:p>
        </p:txBody>
      </p:sp>
      <p:sp>
        <p:nvSpPr>
          <p:cNvPr id="46" name="모서리가 둥근 직사각형 24"/>
          <p:cNvSpPr/>
          <p:nvPr/>
        </p:nvSpPr>
        <p:spPr>
          <a:xfrm>
            <a:off x="6569956" y="2819082"/>
            <a:ext cx="103734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마을</a:t>
            </a:r>
            <a:r>
              <a:rPr kumimoji="1" lang="en-US" altLang="ko-KR" sz="1200" dirty="0">
                <a:solidFill>
                  <a:schemeClr val="bg1"/>
                </a:solidFill>
              </a:rPr>
              <a:t>, </a:t>
            </a:r>
            <a:r>
              <a:rPr kumimoji="1" lang="ko-KR" altLang="en-US" sz="1200" dirty="0" err="1">
                <a:solidFill>
                  <a:schemeClr val="bg1"/>
                </a:solidFill>
              </a:rPr>
              <a:t>던젼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모서리가 둥근 직사각형 24"/>
          <p:cNvSpPr/>
          <p:nvPr/>
        </p:nvSpPr>
        <p:spPr>
          <a:xfrm>
            <a:off x="9725899" y="2869599"/>
            <a:ext cx="198519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최종 컨텐츠  합성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모서리가 둥근 직사각형 24"/>
          <p:cNvSpPr/>
          <p:nvPr/>
        </p:nvSpPr>
        <p:spPr>
          <a:xfrm>
            <a:off x="6240844" y="4120377"/>
            <a:ext cx="87801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516771458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5080"/>
            <a:ext cx="12192000" cy="686308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635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3956685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480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275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1865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660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802890" y="2112645"/>
            <a:ext cx="200152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애니메이션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070" y="1369695"/>
            <a:ext cx="831215" cy="5632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455" y="1369695"/>
            <a:ext cx="831215" cy="56324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00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095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2890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680200" y="5518150"/>
            <a:ext cx="387731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환경매핑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725660" y="6104255"/>
            <a:ext cx="1985010" cy="4559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최적화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87900" y="2698750"/>
            <a:ext cx="102235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라이팅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87900" y="3284855"/>
            <a:ext cx="1022985" cy="93027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디퓨즈</a:t>
            </a:r>
            <a:endParaRPr lang="ko-KR" altLang="en-US" sz="16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스펙큘러</a:t>
            </a:r>
            <a:endParaRPr lang="ko-KR" altLang="en-US" sz="16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매핑</a:t>
            </a:r>
            <a:endParaRPr lang="ko-KR" altLang="en-US" sz="16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836920" y="4345305"/>
            <a:ext cx="84328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680200" y="4931410"/>
            <a:ext cx="156972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쉐도우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매핑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solidFill>
                  <a:schemeClr val="bg1"/>
                </a:solidFill>
              </a:rPr>
              <a:t>셰이더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0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>
      <p:transition spd="slow">
        <p:push dir="l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텍스트 상자 3"/>
          <p:cNvSpPr txBox="1"/>
          <p:nvPr/>
        </p:nvSpPr>
        <p:spPr>
          <a:xfrm>
            <a:off x="2758744" y="2473650"/>
            <a:ext cx="66014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500" i="1" dirty="0">
                <a:solidFill>
                  <a:schemeClr val="bg1"/>
                </a:solidFill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527490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5" name="자유형 184"/>
          <p:cNvSpPr/>
          <p:nvPr/>
        </p:nvSpPr>
        <p:spPr>
          <a:xfrm>
            <a:off x="1766116" y="2758975"/>
            <a:ext cx="4179355" cy="1109317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186" name="직사각형 185"/>
          <p:cNvSpPr/>
          <p:nvPr/>
        </p:nvSpPr>
        <p:spPr>
          <a:xfrm>
            <a:off x="1746938" y="1713956"/>
            <a:ext cx="8698123" cy="484732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187" name="타원 186"/>
          <p:cNvSpPr/>
          <p:nvPr/>
        </p:nvSpPr>
        <p:spPr>
          <a:xfrm>
            <a:off x="5704945" y="5122726"/>
            <a:ext cx="782989" cy="782989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188" name="타원 187"/>
          <p:cNvSpPr/>
          <p:nvPr/>
        </p:nvSpPr>
        <p:spPr>
          <a:xfrm>
            <a:off x="5917168" y="5335389"/>
            <a:ext cx="357662" cy="3576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5443948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ultra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5105620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4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4752791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3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4399963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2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7531918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7193590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6840761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6487933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grpSp>
        <p:nvGrpSpPr>
          <p:cNvPr id="197" name="그룹 196"/>
          <p:cNvGrpSpPr/>
          <p:nvPr/>
        </p:nvGrpSpPr>
        <p:grpSpPr>
          <a:xfrm>
            <a:off x="1910977" y="1843137"/>
            <a:ext cx="2205772" cy="689084"/>
            <a:chOff x="437805" y="349136"/>
            <a:chExt cx="3485805" cy="1088967"/>
          </a:xfrm>
        </p:grpSpPr>
        <p:sp>
          <p:nvSpPr>
            <p:cNvPr id="255" name="직사각형 254"/>
            <p:cNvSpPr/>
            <p:nvPr/>
          </p:nvSpPr>
          <p:spPr>
            <a:xfrm>
              <a:off x="437805" y="349136"/>
              <a:ext cx="892232" cy="1088966"/>
            </a:xfrm>
            <a:prstGeom prst="rect">
              <a:avLst/>
            </a:prstGeom>
            <a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468586" y="349136"/>
              <a:ext cx="2455024" cy="324195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867990" y="1113907"/>
              <a:ext cx="2055620" cy="324196"/>
            </a:xfrm>
            <a:prstGeom prst="rect">
              <a:avLst/>
            </a:prstGeom>
            <a:gradFill flip="none" rotWithShape="1">
              <a:gsLst>
                <a:gs pos="75000">
                  <a:srgbClr val="FFC000"/>
                </a:gs>
                <a:gs pos="76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58" name="타원 257"/>
            <p:cNvSpPr/>
            <p:nvPr/>
          </p:nvSpPr>
          <p:spPr>
            <a:xfrm>
              <a:off x="1461355" y="1113906"/>
              <a:ext cx="324196" cy="3241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457127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3720060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1" name="직사각형 260"/>
            <p:cNvSpPr/>
            <p:nvPr/>
          </p:nvSpPr>
          <p:spPr>
            <a:xfrm>
              <a:off x="3468623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3217186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3" name="직사각형 262"/>
            <p:cNvSpPr/>
            <p:nvPr/>
          </p:nvSpPr>
          <p:spPr>
            <a:xfrm>
              <a:off x="2965749" y="769211"/>
              <a:ext cx="201386" cy="248815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4" name="직사각형 263"/>
            <p:cNvSpPr/>
            <p:nvPr/>
          </p:nvSpPr>
          <p:spPr>
            <a:xfrm>
              <a:off x="2714312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5" name="직사각형 264"/>
            <p:cNvSpPr/>
            <p:nvPr/>
          </p:nvSpPr>
          <p:spPr>
            <a:xfrm>
              <a:off x="2462875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6" name="직사각형 265"/>
            <p:cNvSpPr/>
            <p:nvPr/>
          </p:nvSpPr>
          <p:spPr>
            <a:xfrm>
              <a:off x="2211438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1960001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1708564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</p:grpSp>
      <p:sp>
        <p:nvSpPr>
          <p:cNvPr id="198" name="직사각형 197"/>
          <p:cNvSpPr/>
          <p:nvPr/>
        </p:nvSpPr>
        <p:spPr>
          <a:xfrm>
            <a:off x="1863612" y="4965939"/>
            <a:ext cx="2104112" cy="14542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9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9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900" dirty="0">
                <a:solidFill>
                  <a:sysClr val="windowText" lastClr="000000"/>
                </a:solidFill>
              </a:rPr>
              <a:t> 너때문에 파티를</a:t>
            </a:r>
            <a:endParaRPr kumimoji="1" lang="en-US" altLang="ko-KR" sz="9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900" dirty="0">
                <a:solidFill>
                  <a:sysClr val="windowText" lastClr="000000"/>
                </a:solidFill>
              </a:rPr>
              <a:t>           망쳤으니 책임져</a:t>
            </a:r>
          </a:p>
        </p:txBody>
      </p:sp>
      <p:sp>
        <p:nvSpPr>
          <p:cNvPr id="199" name="직사각형 198"/>
          <p:cNvSpPr/>
          <p:nvPr/>
        </p:nvSpPr>
        <p:spPr>
          <a:xfrm>
            <a:off x="4061634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600" dirty="0">
                <a:solidFill>
                  <a:schemeClr val="tx1"/>
                </a:solidFill>
              </a:rPr>
              <a:t>1</a:t>
            </a:r>
            <a:endParaRPr kumimoji="1"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7870247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1982999" y="6113174"/>
            <a:ext cx="1761623" cy="20403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0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0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0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0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0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1863612" y="4739039"/>
            <a:ext cx="420866" cy="1742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203" name="직사각형 202"/>
          <p:cNvSpPr/>
          <p:nvPr/>
        </p:nvSpPr>
        <p:spPr>
          <a:xfrm>
            <a:off x="2360796" y="4739039"/>
            <a:ext cx="420866" cy="1742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00" dirty="0">
                <a:solidFill>
                  <a:sysClr val="windowText" lastClr="000000"/>
                </a:solidFill>
              </a:rPr>
              <a:t>시스템</a:t>
            </a:r>
          </a:p>
        </p:txBody>
      </p:sp>
      <p:cxnSp>
        <p:nvCxnSpPr>
          <p:cNvPr id="204" name="직선 연결선[R] 203"/>
          <p:cNvCxnSpPr/>
          <p:nvPr/>
        </p:nvCxnSpPr>
        <p:spPr>
          <a:xfrm flipV="1">
            <a:off x="7193590" y="1713956"/>
            <a:ext cx="0" cy="1613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[R] 204"/>
          <p:cNvCxnSpPr/>
          <p:nvPr/>
        </p:nvCxnSpPr>
        <p:spPr>
          <a:xfrm flipH="1" flipV="1">
            <a:off x="7193590" y="3327168"/>
            <a:ext cx="3251471" cy="14118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그림 20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1565" y="3424379"/>
            <a:ext cx="793231" cy="894692"/>
          </a:xfrm>
          <a:prstGeom prst="rect">
            <a:avLst/>
          </a:prstGeom>
        </p:spPr>
      </p:pic>
      <p:cxnSp>
        <p:nvCxnSpPr>
          <p:cNvPr id="207" name="직선 연결선[R] 206"/>
          <p:cNvCxnSpPr/>
          <p:nvPr/>
        </p:nvCxnSpPr>
        <p:spPr>
          <a:xfrm flipH="1" flipV="1">
            <a:off x="4488877" y="2083042"/>
            <a:ext cx="1477064" cy="6775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[R] 207"/>
          <p:cNvCxnSpPr/>
          <p:nvPr/>
        </p:nvCxnSpPr>
        <p:spPr>
          <a:xfrm flipV="1">
            <a:off x="5965940" y="1713956"/>
            <a:ext cx="0" cy="10466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[R] 208"/>
          <p:cNvCxnSpPr/>
          <p:nvPr/>
        </p:nvCxnSpPr>
        <p:spPr>
          <a:xfrm flipV="1">
            <a:off x="5965940" y="1963089"/>
            <a:ext cx="1227649" cy="7974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그림 209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34458">
            <a:off x="3132487" y="3084795"/>
            <a:ext cx="757011" cy="757011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5262">
            <a:off x="3457880" y="3459076"/>
            <a:ext cx="757011" cy="757011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686868">
            <a:off x="3293153" y="3839344"/>
            <a:ext cx="757011" cy="757011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34458">
            <a:off x="2902866" y="4046899"/>
            <a:ext cx="757011" cy="757011"/>
          </a:xfrm>
          <a:prstGeom prst="rect">
            <a:avLst/>
          </a:prstGeom>
        </p:spPr>
      </p:pic>
      <p:sp>
        <p:nvSpPr>
          <p:cNvPr id="214" name="호 213"/>
          <p:cNvSpPr/>
          <p:nvPr/>
        </p:nvSpPr>
        <p:spPr>
          <a:xfrm rot="4829520">
            <a:off x="1893523" y="3055591"/>
            <a:ext cx="2078164" cy="1099061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grpSp>
        <p:nvGrpSpPr>
          <p:cNvPr id="215" name="그룹 214"/>
          <p:cNvGrpSpPr/>
          <p:nvPr/>
        </p:nvGrpSpPr>
        <p:grpSpPr>
          <a:xfrm>
            <a:off x="2687465" y="2743182"/>
            <a:ext cx="577295" cy="627771"/>
            <a:chOff x="5283447" y="2363113"/>
            <a:chExt cx="1443924" cy="1570175"/>
          </a:xfrm>
        </p:grpSpPr>
        <p:sp>
          <p:nvSpPr>
            <p:cNvPr id="252" name="타원 251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500" dirty="0">
                  <a:solidFill>
                    <a:srgbClr val="FF0000"/>
                  </a:solidFill>
                </a:rPr>
                <a:t>Fever</a:t>
              </a:r>
              <a:endParaRPr kumimoji="1" lang="ko-KR" altLang="en-US" sz="500" dirty="0">
                <a:solidFill>
                  <a:srgbClr val="FF0000"/>
                </a:solidFill>
              </a:endParaRPr>
            </a:p>
          </p:txBody>
        </p:sp>
        <p:pic>
          <p:nvPicPr>
            <p:cNvPr id="253" name="그림 252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254" name="TextBox 8"/>
            <p:cNvSpPr txBox="1"/>
            <p:nvPr/>
          </p:nvSpPr>
          <p:spPr>
            <a:xfrm>
              <a:off x="5439948" y="2415959"/>
              <a:ext cx="521817" cy="536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rgbClr val="FF0000"/>
                  </a:solidFill>
                </a:rPr>
                <a:t>5</a:t>
              </a:r>
              <a:endParaRPr kumimoji="1" lang="ko-KR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6" name="그림 215"/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2153" y="3040878"/>
            <a:ext cx="1009669" cy="997356"/>
          </a:xfrm>
          <a:prstGeom prst="rect">
            <a:avLst/>
          </a:prstGeom>
        </p:spPr>
      </p:pic>
      <p:grpSp>
        <p:nvGrpSpPr>
          <p:cNvPr id="217" name="그룹 216"/>
          <p:cNvGrpSpPr/>
          <p:nvPr/>
        </p:nvGrpSpPr>
        <p:grpSpPr>
          <a:xfrm>
            <a:off x="5528512" y="2543238"/>
            <a:ext cx="577295" cy="627771"/>
            <a:chOff x="5283447" y="2363113"/>
            <a:chExt cx="1443924" cy="1570175"/>
          </a:xfrm>
        </p:grpSpPr>
        <p:sp>
          <p:nvSpPr>
            <p:cNvPr id="249" name="타원 24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500" dirty="0">
                  <a:solidFill>
                    <a:srgbClr val="FF0000"/>
                  </a:solidFill>
                </a:rPr>
                <a:t>Fever</a:t>
              </a:r>
              <a:endParaRPr kumimoji="1" lang="ko-KR" altLang="en-US" sz="500" dirty="0">
                <a:solidFill>
                  <a:srgbClr val="FF0000"/>
                </a:solidFill>
              </a:endParaRPr>
            </a:p>
          </p:txBody>
        </p:sp>
        <p:pic>
          <p:nvPicPr>
            <p:cNvPr id="250" name="그림 249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251" name="TextBox 8"/>
            <p:cNvSpPr txBox="1"/>
            <p:nvPr/>
          </p:nvSpPr>
          <p:spPr>
            <a:xfrm>
              <a:off x="5439948" y="2415959"/>
              <a:ext cx="521817" cy="536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rgbClr val="FF0000"/>
                  </a:solidFill>
                </a:rPr>
                <a:t>2</a:t>
              </a:r>
              <a:endParaRPr kumimoji="1" lang="ko-KR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8" name="그림 217"/>
          <p:cNvPicPr>
            <a:picLocks noChangeAspect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0908" y="4215912"/>
            <a:ext cx="1909678" cy="1394781"/>
          </a:xfrm>
          <a:prstGeom prst="rect">
            <a:avLst/>
          </a:prstGeom>
        </p:spPr>
      </p:pic>
      <p:pic>
        <p:nvPicPr>
          <p:cNvPr id="219" name="그림 218"/>
          <p:cNvPicPr>
            <a:picLocks noChangeAspect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7476" y="2068022"/>
            <a:ext cx="2354068" cy="1944353"/>
          </a:xfrm>
          <a:prstGeom prst="rect">
            <a:avLst/>
          </a:prstGeom>
        </p:spPr>
      </p:pic>
      <p:sp>
        <p:nvSpPr>
          <p:cNvPr id="220" name="번개[L] 219"/>
          <p:cNvSpPr/>
          <p:nvPr/>
        </p:nvSpPr>
        <p:spPr>
          <a:xfrm rot="20700000">
            <a:off x="6896433" y="3282528"/>
            <a:ext cx="1950760" cy="1820178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221" name="직사각형 220"/>
          <p:cNvSpPr/>
          <p:nvPr/>
        </p:nvSpPr>
        <p:spPr>
          <a:xfrm>
            <a:off x="8851971" y="4254586"/>
            <a:ext cx="604300" cy="2381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222" name="타원 221"/>
          <p:cNvSpPr/>
          <p:nvPr/>
        </p:nvSpPr>
        <p:spPr>
          <a:xfrm>
            <a:off x="4116749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3" name="타원 222"/>
          <p:cNvSpPr/>
          <p:nvPr/>
        </p:nvSpPr>
        <p:spPr>
          <a:xfrm>
            <a:off x="4458582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4" name="타원 223"/>
          <p:cNvSpPr/>
          <p:nvPr/>
        </p:nvSpPr>
        <p:spPr>
          <a:xfrm>
            <a:off x="4808076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5" name="타원 224"/>
          <p:cNvSpPr/>
          <p:nvPr/>
        </p:nvSpPr>
        <p:spPr>
          <a:xfrm>
            <a:off x="5163945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6" name="타원 225"/>
          <p:cNvSpPr/>
          <p:nvPr/>
        </p:nvSpPr>
        <p:spPr>
          <a:xfrm>
            <a:off x="5495098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7" name="타원 226"/>
          <p:cNvSpPr/>
          <p:nvPr/>
        </p:nvSpPr>
        <p:spPr>
          <a:xfrm>
            <a:off x="4116749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8" name="타원 227"/>
          <p:cNvSpPr/>
          <p:nvPr/>
        </p:nvSpPr>
        <p:spPr>
          <a:xfrm>
            <a:off x="4458582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9" name="타원 228"/>
          <p:cNvSpPr/>
          <p:nvPr/>
        </p:nvSpPr>
        <p:spPr>
          <a:xfrm>
            <a:off x="4808076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0" name="타원 229"/>
          <p:cNvSpPr/>
          <p:nvPr/>
        </p:nvSpPr>
        <p:spPr>
          <a:xfrm>
            <a:off x="5163945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1" name="타원 230"/>
          <p:cNvSpPr/>
          <p:nvPr/>
        </p:nvSpPr>
        <p:spPr>
          <a:xfrm>
            <a:off x="5495098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6546601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3" name="타원 232"/>
          <p:cNvSpPr/>
          <p:nvPr/>
        </p:nvSpPr>
        <p:spPr>
          <a:xfrm>
            <a:off x="6888434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4" name="타원 233"/>
          <p:cNvSpPr/>
          <p:nvPr/>
        </p:nvSpPr>
        <p:spPr>
          <a:xfrm>
            <a:off x="7237929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5" name="타원 234"/>
          <p:cNvSpPr/>
          <p:nvPr/>
        </p:nvSpPr>
        <p:spPr>
          <a:xfrm>
            <a:off x="7593797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7924949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500" dirty="0">
              <a:solidFill>
                <a:sysClr val="windowText" lastClr="000000"/>
              </a:solidFill>
            </a:endParaRPr>
          </a:p>
        </p:txBody>
      </p:sp>
      <p:sp>
        <p:nvSpPr>
          <p:cNvPr id="237" name="타원 236"/>
          <p:cNvSpPr/>
          <p:nvPr/>
        </p:nvSpPr>
        <p:spPr>
          <a:xfrm>
            <a:off x="6546601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8" name="타원 237"/>
          <p:cNvSpPr/>
          <p:nvPr/>
        </p:nvSpPr>
        <p:spPr>
          <a:xfrm>
            <a:off x="6888434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9" name="타원 238"/>
          <p:cNvSpPr/>
          <p:nvPr/>
        </p:nvSpPr>
        <p:spPr>
          <a:xfrm>
            <a:off x="7237929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7593797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41" name="타원 240"/>
          <p:cNvSpPr/>
          <p:nvPr/>
        </p:nvSpPr>
        <p:spPr>
          <a:xfrm>
            <a:off x="7924949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8908929" y="2519146"/>
            <a:ext cx="1454223" cy="50460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9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9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4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4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4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4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4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4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243" name="설명선 1[L] 242"/>
          <p:cNvSpPr/>
          <p:nvPr/>
        </p:nvSpPr>
        <p:spPr>
          <a:xfrm>
            <a:off x="7284510" y="5590220"/>
            <a:ext cx="3078640" cy="622667"/>
          </a:xfrm>
          <a:prstGeom prst="borderCallout1">
            <a:avLst>
              <a:gd name="adj1" fmla="val -13516"/>
              <a:gd name="adj2" fmla="val 81547"/>
              <a:gd name="adj3" fmla="val -55672"/>
              <a:gd name="adj4" fmla="val 7083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b="1">
                <a:solidFill>
                  <a:sysClr val="windowText" lastClr="000000"/>
                </a:solidFill>
              </a:rPr>
              <a:t>다른 유저가 </a:t>
            </a:r>
            <a:r>
              <a:rPr kumimoji="1" lang="ko-KR" altLang="en-US" sz="1100" b="1" dirty="0">
                <a:solidFill>
                  <a:sysClr val="windowText" lastClr="000000"/>
                </a:solidFill>
              </a:rPr>
              <a:t>시선을 끄는 동안 쌓인 발열을 모두 소모하여 </a:t>
            </a:r>
            <a:r>
              <a:rPr kumimoji="1" lang="ko-KR" altLang="en-US" sz="1100" b="1">
                <a:solidFill>
                  <a:sysClr val="windowText" lastClr="000000"/>
                </a:solidFill>
              </a:rPr>
              <a:t>강력한 공격 실행</a:t>
            </a:r>
            <a:endParaRPr kumimoji="1" lang="ko-KR" altLang="en-US" sz="1100" b="1" dirty="0">
              <a:solidFill>
                <a:sysClr val="windowText" lastClr="000000"/>
              </a:solidFill>
            </a:endParaRPr>
          </a:p>
        </p:txBody>
      </p:sp>
      <p:pic>
        <p:nvPicPr>
          <p:cNvPr id="244" name="그림 243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34458">
            <a:off x="4077641" y="4568270"/>
            <a:ext cx="757011" cy="757011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585" y="3088649"/>
            <a:ext cx="880136" cy="1170489"/>
          </a:xfrm>
          <a:prstGeom prst="rect">
            <a:avLst/>
          </a:prstGeom>
        </p:spPr>
      </p:pic>
      <p:pic>
        <p:nvPicPr>
          <p:cNvPr id="246" name="그림 245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503451">
            <a:off x="4472514" y="4416074"/>
            <a:ext cx="1819293" cy="404243"/>
          </a:xfrm>
          <a:prstGeom prst="rect">
            <a:avLst/>
          </a:prstGeom>
        </p:spPr>
      </p:pic>
      <p:sp>
        <p:nvSpPr>
          <p:cNvPr id="247" name="설명선 1[L] 246"/>
          <p:cNvSpPr/>
          <p:nvPr/>
        </p:nvSpPr>
        <p:spPr>
          <a:xfrm>
            <a:off x="1954148" y="2774282"/>
            <a:ext cx="2900065" cy="507852"/>
          </a:xfrm>
          <a:prstGeom prst="borderCallout1">
            <a:avLst>
              <a:gd name="adj1" fmla="val 118487"/>
              <a:gd name="adj2" fmla="val 90728"/>
              <a:gd name="adj3" fmla="val 138029"/>
              <a:gd name="adj4" fmla="val 129249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>
                <a:solidFill>
                  <a:sysClr val="windowText" lastClr="000000"/>
                </a:solidFill>
              </a:rPr>
              <a:t>아군이 위험에 처하자 빠르게 달려와</a:t>
            </a:r>
            <a:endParaRPr kumimoji="1" lang="en-US" altLang="ko-KR" sz="1050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050" b="1" dirty="0">
                <a:solidFill>
                  <a:sysClr val="windowText" lastClr="000000"/>
                </a:solidFill>
              </a:rPr>
              <a:t>적의 공격을 방어하고 발열을 획득</a:t>
            </a:r>
          </a:p>
        </p:txBody>
      </p:sp>
      <p:sp>
        <p:nvSpPr>
          <p:cNvPr id="248" name="설명선 1[L] 247"/>
          <p:cNvSpPr/>
          <p:nvPr/>
        </p:nvSpPr>
        <p:spPr>
          <a:xfrm>
            <a:off x="7294074" y="1863426"/>
            <a:ext cx="3055265" cy="559142"/>
          </a:xfrm>
          <a:prstGeom prst="borderCallout1">
            <a:avLst>
              <a:gd name="adj1" fmla="val 121371"/>
              <a:gd name="adj2" fmla="val 25145"/>
              <a:gd name="adj3" fmla="val 177025"/>
              <a:gd name="adj4" fmla="val 391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b="1" dirty="0">
                <a:solidFill>
                  <a:sysClr val="windowText" lastClr="000000"/>
                </a:solidFill>
              </a:rPr>
              <a:t>보스의 높은 방어력으로 일정 발열</a:t>
            </a:r>
            <a:endParaRPr kumimoji="1" lang="en-US" altLang="ko-KR" sz="1100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100" b="1" dirty="0">
                <a:solidFill>
                  <a:sysClr val="windowText" lastClr="000000"/>
                </a:solidFill>
              </a:rPr>
              <a:t>이하의 공격은 효과를 발휘하지 못함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157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3893183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9" name="타원 98"/>
          <p:cNvSpPr/>
          <p:nvPr/>
        </p:nvSpPr>
        <p:spPr>
          <a:xfrm>
            <a:off x="882741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9" y="2345056"/>
            <a:ext cx="1044045" cy="103131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94" y="1740652"/>
            <a:ext cx="1828864" cy="1510558"/>
          </a:xfrm>
          <a:prstGeom prst="rect">
            <a:avLst/>
          </a:prstGeom>
        </p:spPr>
      </p:pic>
      <p:cxnSp>
        <p:nvCxnSpPr>
          <p:cNvPr id="96" name="직선 연결선[R] 12"/>
          <p:cNvCxnSpPr/>
          <p:nvPr/>
        </p:nvCxnSpPr>
        <p:spPr>
          <a:xfrm>
            <a:off x="1176268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13"/>
          <p:cNvCxnSpPr/>
          <p:nvPr/>
        </p:nvCxnSpPr>
        <p:spPr>
          <a:xfrm flipH="1" flipV="1">
            <a:off x="882741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1042187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텍스트 상자 23"/>
          <p:cNvSpPr txBox="1"/>
          <p:nvPr/>
        </p:nvSpPr>
        <p:spPr>
          <a:xfrm>
            <a:off x="2051384" y="1502338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-</a:t>
            </a:r>
            <a:endParaRPr kumimoji="1" lang="ko-KR" altLang="en-US" sz="1050" dirty="0"/>
          </a:p>
        </p:txBody>
      </p:sp>
      <p:sp>
        <p:nvSpPr>
          <p:cNvPr id="103" name="텍스트 상자 24"/>
          <p:cNvSpPr txBox="1"/>
          <p:nvPr/>
        </p:nvSpPr>
        <p:spPr>
          <a:xfrm>
            <a:off x="407325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-50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401" y="2345056"/>
            <a:ext cx="1044045" cy="1031313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6" y="1740652"/>
            <a:ext cx="1828864" cy="1510558"/>
          </a:xfrm>
          <a:prstGeom prst="rect">
            <a:avLst/>
          </a:prstGeom>
        </p:spPr>
      </p:pic>
      <p:cxnSp>
        <p:nvCxnSpPr>
          <p:cNvPr id="106" name="직선 연결선[R] 27"/>
          <p:cNvCxnSpPr/>
          <p:nvPr/>
        </p:nvCxnSpPr>
        <p:spPr>
          <a:xfrm>
            <a:off x="4186710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28"/>
          <p:cNvCxnSpPr/>
          <p:nvPr/>
        </p:nvCxnSpPr>
        <p:spPr>
          <a:xfrm flipH="1" flipV="1">
            <a:off x="3893183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052630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1" name="직선 연결선[R] 32"/>
          <p:cNvCxnSpPr/>
          <p:nvPr/>
        </p:nvCxnSpPr>
        <p:spPr>
          <a:xfrm flipH="1">
            <a:off x="4320790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텍스트 상자 33"/>
          <p:cNvSpPr txBox="1"/>
          <p:nvPr/>
        </p:nvSpPr>
        <p:spPr>
          <a:xfrm>
            <a:off x="3417767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-20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3" name="오른쪽 화살표[R] 34"/>
          <p:cNvSpPr/>
          <p:nvPr/>
        </p:nvSpPr>
        <p:spPr>
          <a:xfrm>
            <a:off x="3093174" y="2626799"/>
            <a:ext cx="417343" cy="2307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98" name="자유형 14"/>
          <p:cNvSpPr/>
          <p:nvPr/>
        </p:nvSpPr>
        <p:spPr>
          <a:xfrm>
            <a:off x="1181253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cxnSp>
        <p:nvCxnSpPr>
          <p:cNvPr id="101" name="직선 연결선[R] 17"/>
          <p:cNvCxnSpPr/>
          <p:nvPr/>
        </p:nvCxnSpPr>
        <p:spPr>
          <a:xfrm flipH="1">
            <a:off x="1310348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29"/>
          <p:cNvSpPr/>
          <p:nvPr/>
        </p:nvSpPr>
        <p:spPr>
          <a:xfrm>
            <a:off x="4191695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sp>
        <p:nvSpPr>
          <p:cNvPr id="154" name="TextBox 153"/>
          <p:cNvSpPr txBox="1"/>
          <p:nvPr/>
        </p:nvSpPr>
        <p:spPr>
          <a:xfrm>
            <a:off x="772328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방어의 효율이 증대</a:t>
            </a:r>
          </a:p>
        </p:txBody>
      </p:sp>
    </p:spTree>
    <p:extLst>
      <p:ext uri="{BB962C8B-B14F-4D97-AF65-F5344CB8AC3E}">
        <p14:creationId xmlns:p14="http://schemas.microsoft.com/office/powerpoint/2010/main" val="206766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3893183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9" name="타원 98"/>
          <p:cNvSpPr/>
          <p:nvPr/>
        </p:nvSpPr>
        <p:spPr>
          <a:xfrm>
            <a:off x="882741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9" y="2345056"/>
            <a:ext cx="1044045" cy="103131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94" y="1740652"/>
            <a:ext cx="1828864" cy="1510558"/>
          </a:xfrm>
          <a:prstGeom prst="rect">
            <a:avLst/>
          </a:prstGeom>
        </p:spPr>
      </p:pic>
      <p:cxnSp>
        <p:nvCxnSpPr>
          <p:cNvPr id="96" name="직선 연결선[R] 12"/>
          <p:cNvCxnSpPr/>
          <p:nvPr/>
        </p:nvCxnSpPr>
        <p:spPr>
          <a:xfrm>
            <a:off x="1176268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13"/>
          <p:cNvCxnSpPr/>
          <p:nvPr/>
        </p:nvCxnSpPr>
        <p:spPr>
          <a:xfrm flipH="1" flipV="1">
            <a:off x="882741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1042187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텍스트 상자 23"/>
          <p:cNvSpPr txBox="1"/>
          <p:nvPr/>
        </p:nvSpPr>
        <p:spPr>
          <a:xfrm>
            <a:off x="2051384" y="1502338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-</a:t>
            </a:r>
            <a:endParaRPr kumimoji="1" lang="ko-KR" altLang="en-US" sz="1050" dirty="0"/>
          </a:p>
        </p:txBody>
      </p:sp>
      <p:sp>
        <p:nvSpPr>
          <p:cNvPr id="103" name="텍스트 상자 24"/>
          <p:cNvSpPr txBox="1"/>
          <p:nvPr/>
        </p:nvSpPr>
        <p:spPr>
          <a:xfrm>
            <a:off x="407325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-50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401" y="2345056"/>
            <a:ext cx="1044045" cy="1031313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6" y="1740652"/>
            <a:ext cx="1828864" cy="1510558"/>
          </a:xfrm>
          <a:prstGeom prst="rect">
            <a:avLst/>
          </a:prstGeom>
        </p:spPr>
      </p:pic>
      <p:cxnSp>
        <p:nvCxnSpPr>
          <p:cNvPr id="106" name="직선 연결선[R] 27"/>
          <p:cNvCxnSpPr/>
          <p:nvPr/>
        </p:nvCxnSpPr>
        <p:spPr>
          <a:xfrm>
            <a:off x="4186710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28"/>
          <p:cNvCxnSpPr/>
          <p:nvPr/>
        </p:nvCxnSpPr>
        <p:spPr>
          <a:xfrm flipH="1" flipV="1">
            <a:off x="3893183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052630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1" name="직선 연결선[R] 32"/>
          <p:cNvCxnSpPr/>
          <p:nvPr/>
        </p:nvCxnSpPr>
        <p:spPr>
          <a:xfrm flipH="1">
            <a:off x="4320790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텍스트 상자 33"/>
          <p:cNvSpPr txBox="1"/>
          <p:nvPr/>
        </p:nvSpPr>
        <p:spPr>
          <a:xfrm>
            <a:off x="3417767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-20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3" name="오른쪽 화살표[R] 34"/>
          <p:cNvSpPr/>
          <p:nvPr/>
        </p:nvSpPr>
        <p:spPr>
          <a:xfrm>
            <a:off x="3093174" y="2626799"/>
            <a:ext cx="417343" cy="2307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98" name="자유형 14"/>
          <p:cNvSpPr/>
          <p:nvPr/>
        </p:nvSpPr>
        <p:spPr>
          <a:xfrm>
            <a:off x="1181253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cxnSp>
        <p:nvCxnSpPr>
          <p:cNvPr id="101" name="직선 연결선[R] 17"/>
          <p:cNvCxnSpPr/>
          <p:nvPr/>
        </p:nvCxnSpPr>
        <p:spPr>
          <a:xfrm flipH="1">
            <a:off x="1310348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29"/>
          <p:cNvSpPr/>
          <p:nvPr/>
        </p:nvSpPr>
        <p:spPr>
          <a:xfrm>
            <a:off x="4191695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grpSp>
        <p:nvGrpSpPr>
          <p:cNvPr id="7" name="그룹 6"/>
          <p:cNvGrpSpPr/>
          <p:nvPr/>
        </p:nvGrpSpPr>
        <p:grpSpPr>
          <a:xfrm>
            <a:off x="7555973" y="1740652"/>
            <a:ext cx="2966885" cy="1619496"/>
            <a:chOff x="2446944" y="1406457"/>
            <a:chExt cx="7695450" cy="4200618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944" y="2550398"/>
              <a:ext cx="2239324" cy="3048719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449" y="2542438"/>
              <a:ext cx="4024945" cy="3064637"/>
            </a:xfrm>
            <a:prstGeom prst="rect">
              <a:avLst/>
            </a:prstGeom>
          </p:spPr>
        </p:pic>
        <p:sp>
          <p:nvSpPr>
            <p:cNvPr id="117" name="타원 116"/>
            <p:cNvSpPr/>
            <p:nvPr/>
          </p:nvSpPr>
          <p:spPr>
            <a:xfrm>
              <a:off x="297964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18" name="직선 연결선[R] 5"/>
            <p:cNvCxnSpPr/>
            <p:nvPr/>
          </p:nvCxnSpPr>
          <p:spPr>
            <a:xfrm>
              <a:off x="3586381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6"/>
            <p:cNvCxnSpPr/>
            <p:nvPr/>
          </p:nvCxnSpPr>
          <p:spPr>
            <a:xfrm flipH="1" flipV="1">
              <a:off x="297964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자유형 7"/>
            <p:cNvSpPr/>
            <p:nvPr/>
          </p:nvSpPr>
          <p:spPr>
            <a:xfrm>
              <a:off x="359668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309228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2" name="직선 연결선[R] 10"/>
            <p:cNvCxnSpPr/>
            <p:nvPr/>
          </p:nvCxnSpPr>
          <p:spPr>
            <a:xfrm flipH="1">
              <a:off x="386353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타원 122"/>
            <p:cNvSpPr/>
            <p:nvPr/>
          </p:nvSpPr>
          <p:spPr>
            <a:xfrm>
              <a:off x="752318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24" name="직선 연결선[R] 15"/>
            <p:cNvCxnSpPr/>
            <p:nvPr/>
          </p:nvCxnSpPr>
          <p:spPr>
            <a:xfrm>
              <a:off x="8129922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6"/>
            <p:cNvCxnSpPr/>
            <p:nvPr/>
          </p:nvCxnSpPr>
          <p:spPr>
            <a:xfrm flipH="1" flipV="1">
              <a:off x="752318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자유형 17"/>
            <p:cNvSpPr/>
            <p:nvPr/>
          </p:nvSpPr>
          <p:spPr>
            <a:xfrm>
              <a:off x="814022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7852769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8" name="직선 연결선[R] 19"/>
            <p:cNvCxnSpPr/>
            <p:nvPr/>
          </p:nvCxnSpPr>
          <p:spPr>
            <a:xfrm flipH="1">
              <a:off x="840707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오른쪽 화살표[R] 27"/>
            <p:cNvSpPr/>
            <p:nvPr/>
          </p:nvSpPr>
          <p:spPr>
            <a:xfrm>
              <a:off x="4940840" y="3850312"/>
              <a:ext cx="811989" cy="448887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772328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방어의 효율이 증대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314145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높아지면 스킬이 변형</a:t>
            </a:r>
          </a:p>
        </p:txBody>
      </p:sp>
    </p:spTree>
    <p:extLst>
      <p:ext uri="{BB962C8B-B14F-4D97-AF65-F5344CB8AC3E}">
        <p14:creationId xmlns:p14="http://schemas.microsoft.com/office/powerpoint/2010/main" val="78041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3893183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9" name="타원 98"/>
          <p:cNvSpPr/>
          <p:nvPr/>
        </p:nvSpPr>
        <p:spPr>
          <a:xfrm>
            <a:off x="882741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9" y="2345056"/>
            <a:ext cx="1044045" cy="103131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94" y="1740652"/>
            <a:ext cx="1828864" cy="1510558"/>
          </a:xfrm>
          <a:prstGeom prst="rect">
            <a:avLst/>
          </a:prstGeom>
        </p:spPr>
      </p:pic>
      <p:cxnSp>
        <p:nvCxnSpPr>
          <p:cNvPr id="96" name="직선 연결선[R] 12"/>
          <p:cNvCxnSpPr/>
          <p:nvPr/>
        </p:nvCxnSpPr>
        <p:spPr>
          <a:xfrm>
            <a:off x="1176268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13"/>
          <p:cNvCxnSpPr/>
          <p:nvPr/>
        </p:nvCxnSpPr>
        <p:spPr>
          <a:xfrm flipH="1" flipV="1">
            <a:off x="882741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1042187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텍스트 상자 23"/>
          <p:cNvSpPr txBox="1"/>
          <p:nvPr/>
        </p:nvSpPr>
        <p:spPr>
          <a:xfrm>
            <a:off x="2051384" y="1502338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-</a:t>
            </a:r>
            <a:endParaRPr kumimoji="1" lang="ko-KR" altLang="en-US" sz="1050" dirty="0"/>
          </a:p>
        </p:txBody>
      </p:sp>
      <p:sp>
        <p:nvSpPr>
          <p:cNvPr id="103" name="텍스트 상자 24"/>
          <p:cNvSpPr txBox="1"/>
          <p:nvPr/>
        </p:nvSpPr>
        <p:spPr>
          <a:xfrm>
            <a:off x="407325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-50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401" y="2345056"/>
            <a:ext cx="1044045" cy="1031313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6" y="1740652"/>
            <a:ext cx="1828864" cy="1510558"/>
          </a:xfrm>
          <a:prstGeom prst="rect">
            <a:avLst/>
          </a:prstGeom>
        </p:spPr>
      </p:pic>
      <p:cxnSp>
        <p:nvCxnSpPr>
          <p:cNvPr id="106" name="직선 연결선[R] 27"/>
          <p:cNvCxnSpPr/>
          <p:nvPr/>
        </p:nvCxnSpPr>
        <p:spPr>
          <a:xfrm>
            <a:off x="4186710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28"/>
          <p:cNvCxnSpPr/>
          <p:nvPr/>
        </p:nvCxnSpPr>
        <p:spPr>
          <a:xfrm flipH="1" flipV="1">
            <a:off x="3893183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052630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1" name="직선 연결선[R] 32"/>
          <p:cNvCxnSpPr/>
          <p:nvPr/>
        </p:nvCxnSpPr>
        <p:spPr>
          <a:xfrm flipH="1">
            <a:off x="4320790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텍스트 상자 33"/>
          <p:cNvSpPr txBox="1"/>
          <p:nvPr/>
        </p:nvSpPr>
        <p:spPr>
          <a:xfrm>
            <a:off x="3417767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-20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3" name="오른쪽 화살표[R] 34"/>
          <p:cNvSpPr/>
          <p:nvPr/>
        </p:nvSpPr>
        <p:spPr>
          <a:xfrm>
            <a:off x="3093174" y="2626799"/>
            <a:ext cx="417343" cy="2307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98" name="자유형 14"/>
          <p:cNvSpPr/>
          <p:nvPr/>
        </p:nvSpPr>
        <p:spPr>
          <a:xfrm>
            <a:off x="1181253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cxnSp>
        <p:nvCxnSpPr>
          <p:cNvPr id="101" name="직선 연결선[R] 17"/>
          <p:cNvCxnSpPr/>
          <p:nvPr/>
        </p:nvCxnSpPr>
        <p:spPr>
          <a:xfrm flipH="1">
            <a:off x="1310348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29"/>
          <p:cNvSpPr/>
          <p:nvPr/>
        </p:nvSpPr>
        <p:spPr>
          <a:xfrm>
            <a:off x="4191695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grpSp>
        <p:nvGrpSpPr>
          <p:cNvPr id="7" name="그룹 6"/>
          <p:cNvGrpSpPr/>
          <p:nvPr/>
        </p:nvGrpSpPr>
        <p:grpSpPr>
          <a:xfrm>
            <a:off x="7555973" y="1740652"/>
            <a:ext cx="2966885" cy="1619496"/>
            <a:chOff x="2446944" y="1406457"/>
            <a:chExt cx="7695450" cy="4200618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944" y="2550398"/>
              <a:ext cx="2239324" cy="3048719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449" y="2542438"/>
              <a:ext cx="4024945" cy="3064637"/>
            </a:xfrm>
            <a:prstGeom prst="rect">
              <a:avLst/>
            </a:prstGeom>
          </p:spPr>
        </p:pic>
        <p:sp>
          <p:nvSpPr>
            <p:cNvPr id="117" name="타원 116"/>
            <p:cNvSpPr/>
            <p:nvPr/>
          </p:nvSpPr>
          <p:spPr>
            <a:xfrm>
              <a:off x="297964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18" name="직선 연결선[R] 5"/>
            <p:cNvCxnSpPr/>
            <p:nvPr/>
          </p:nvCxnSpPr>
          <p:spPr>
            <a:xfrm>
              <a:off x="3586381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6"/>
            <p:cNvCxnSpPr/>
            <p:nvPr/>
          </p:nvCxnSpPr>
          <p:spPr>
            <a:xfrm flipH="1" flipV="1">
              <a:off x="297964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자유형 7"/>
            <p:cNvSpPr/>
            <p:nvPr/>
          </p:nvSpPr>
          <p:spPr>
            <a:xfrm>
              <a:off x="359668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309228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2" name="직선 연결선[R] 10"/>
            <p:cNvCxnSpPr/>
            <p:nvPr/>
          </p:nvCxnSpPr>
          <p:spPr>
            <a:xfrm flipH="1">
              <a:off x="386353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타원 122"/>
            <p:cNvSpPr/>
            <p:nvPr/>
          </p:nvSpPr>
          <p:spPr>
            <a:xfrm>
              <a:off x="752318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24" name="직선 연결선[R] 15"/>
            <p:cNvCxnSpPr/>
            <p:nvPr/>
          </p:nvCxnSpPr>
          <p:spPr>
            <a:xfrm>
              <a:off x="8129922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6"/>
            <p:cNvCxnSpPr/>
            <p:nvPr/>
          </p:nvCxnSpPr>
          <p:spPr>
            <a:xfrm flipH="1" flipV="1">
              <a:off x="752318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자유형 17"/>
            <p:cNvSpPr/>
            <p:nvPr/>
          </p:nvSpPr>
          <p:spPr>
            <a:xfrm>
              <a:off x="814022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7852769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8" name="직선 연결선[R] 19"/>
            <p:cNvCxnSpPr/>
            <p:nvPr/>
          </p:nvCxnSpPr>
          <p:spPr>
            <a:xfrm flipH="1">
              <a:off x="840707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오른쪽 화살표[R] 27"/>
            <p:cNvSpPr/>
            <p:nvPr/>
          </p:nvSpPr>
          <p:spPr>
            <a:xfrm>
              <a:off x="4940840" y="3850312"/>
              <a:ext cx="811989" cy="448887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772328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방어의 효율이 증대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314145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높아지면 스킬이 변형</a:t>
            </a:r>
          </a:p>
        </p:txBody>
      </p:sp>
      <p:pic>
        <p:nvPicPr>
          <p:cNvPr id="158" name="그림 157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3774" r="62159" b="59643"/>
          <a:stretch/>
        </p:blipFill>
        <p:spPr>
          <a:xfrm>
            <a:off x="1915210" y="4244696"/>
            <a:ext cx="2733767" cy="1786200"/>
          </a:xfrm>
          <a:prstGeom prst="rect">
            <a:avLst/>
          </a:prstGeom>
        </p:spPr>
      </p:pic>
      <p:sp>
        <p:nvSpPr>
          <p:cNvPr id="159" name="TextBox 158"/>
          <p:cNvSpPr txBox="1"/>
          <p:nvPr/>
        </p:nvSpPr>
        <p:spPr>
          <a:xfrm>
            <a:off x="772328" y="6161235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발열을 소모하여 강력한 </a:t>
            </a:r>
            <a:r>
              <a:rPr lang="ko-KR" altLang="en-US" sz="2000" dirty="0" err="1">
                <a:solidFill>
                  <a:schemeClr val="bg1"/>
                </a:solidFill>
              </a:rPr>
              <a:t>궁극기</a:t>
            </a:r>
            <a:r>
              <a:rPr lang="ko-KR" altLang="en-US" sz="2000" dirty="0">
                <a:solidFill>
                  <a:schemeClr val="bg1"/>
                </a:solidFill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304477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3893183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9" name="타원 98"/>
          <p:cNvSpPr/>
          <p:nvPr/>
        </p:nvSpPr>
        <p:spPr>
          <a:xfrm>
            <a:off x="882741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9" y="2345056"/>
            <a:ext cx="1044045" cy="103131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94" y="1740652"/>
            <a:ext cx="1828864" cy="1510558"/>
          </a:xfrm>
          <a:prstGeom prst="rect">
            <a:avLst/>
          </a:prstGeom>
        </p:spPr>
      </p:pic>
      <p:cxnSp>
        <p:nvCxnSpPr>
          <p:cNvPr id="96" name="직선 연결선[R] 12"/>
          <p:cNvCxnSpPr/>
          <p:nvPr/>
        </p:nvCxnSpPr>
        <p:spPr>
          <a:xfrm>
            <a:off x="1176268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13"/>
          <p:cNvCxnSpPr/>
          <p:nvPr/>
        </p:nvCxnSpPr>
        <p:spPr>
          <a:xfrm flipH="1" flipV="1">
            <a:off x="882741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1042187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텍스트 상자 23"/>
          <p:cNvSpPr txBox="1"/>
          <p:nvPr/>
        </p:nvSpPr>
        <p:spPr>
          <a:xfrm>
            <a:off x="2051384" y="1502338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-</a:t>
            </a:r>
            <a:endParaRPr kumimoji="1" lang="ko-KR" altLang="en-US" sz="1050" dirty="0"/>
          </a:p>
        </p:txBody>
      </p:sp>
      <p:sp>
        <p:nvSpPr>
          <p:cNvPr id="103" name="텍스트 상자 24"/>
          <p:cNvSpPr txBox="1"/>
          <p:nvPr/>
        </p:nvSpPr>
        <p:spPr>
          <a:xfrm>
            <a:off x="407325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-50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401" y="2345056"/>
            <a:ext cx="1044045" cy="1031313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6" y="1740652"/>
            <a:ext cx="1828864" cy="1510558"/>
          </a:xfrm>
          <a:prstGeom prst="rect">
            <a:avLst/>
          </a:prstGeom>
        </p:spPr>
      </p:pic>
      <p:cxnSp>
        <p:nvCxnSpPr>
          <p:cNvPr id="106" name="직선 연결선[R] 27"/>
          <p:cNvCxnSpPr/>
          <p:nvPr/>
        </p:nvCxnSpPr>
        <p:spPr>
          <a:xfrm>
            <a:off x="4186710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28"/>
          <p:cNvCxnSpPr/>
          <p:nvPr/>
        </p:nvCxnSpPr>
        <p:spPr>
          <a:xfrm flipH="1" flipV="1">
            <a:off x="3893183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052630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1" name="직선 연결선[R] 32"/>
          <p:cNvCxnSpPr/>
          <p:nvPr/>
        </p:nvCxnSpPr>
        <p:spPr>
          <a:xfrm flipH="1">
            <a:off x="4320790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텍스트 상자 33"/>
          <p:cNvSpPr txBox="1"/>
          <p:nvPr/>
        </p:nvSpPr>
        <p:spPr>
          <a:xfrm>
            <a:off x="3417767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-20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3" name="오른쪽 화살표[R] 34"/>
          <p:cNvSpPr/>
          <p:nvPr/>
        </p:nvSpPr>
        <p:spPr>
          <a:xfrm>
            <a:off x="3093174" y="2626799"/>
            <a:ext cx="417343" cy="2307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98" name="자유형 14"/>
          <p:cNvSpPr/>
          <p:nvPr/>
        </p:nvSpPr>
        <p:spPr>
          <a:xfrm>
            <a:off x="1181253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cxnSp>
        <p:nvCxnSpPr>
          <p:cNvPr id="101" name="직선 연결선[R] 17"/>
          <p:cNvCxnSpPr/>
          <p:nvPr/>
        </p:nvCxnSpPr>
        <p:spPr>
          <a:xfrm flipH="1">
            <a:off x="1310348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29"/>
          <p:cNvSpPr/>
          <p:nvPr/>
        </p:nvSpPr>
        <p:spPr>
          <a:xfrm>
            <a:off x="4191695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grpSp>
        <p:nvGrpSpPr>
          <p:cNvPr id="7" name="그룹 6"/>
          <p:cNvGrpSpPr/>
          <p:nvPr/>
        </p:nvGrpSpPr>
        <p:grpSpPr>
          <a:xfrm>
            <a:off x="7555973" y="1740652"/>
            <a:ext cx="2966885" cy="1619496"/>
            <a:chOff x="2446944" y="1406457"/>
            <a:chExt cx="7695450" cy="4200618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944" y="2550398"/>
              <a:ext cx="2239324" cy="3048719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449" y="2542438"/>
              <a:ext cx="4024945" cy="3064637"/>
            </a:xfrm>
            <a:prstGeom prst="rect">
              <a:avLst/>
            </a:prstGeom>
          </p:spPr>
        </p:pic>
        <p:sp>
          <p:nvSpPr>
            <p:cNvPr id="117" name="타원 116"/>
            <p:cNvSpPr/>
            <p:nvPr/>
          </p:nvSpPr>
          <p:spPr>
            <a:xfrm>
              <a:off x="297964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18" name="직선 연결선[R] 5"/>
            <p:cNvCxnSpPr/>
            <p:nvPr/>
          </p:nvCxnSpPr>
          <p:spPr>
            <a:xfrm>
              <a:off x="3586381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6"/>
            <p:cNvCxnSpPr/>
            <p:nvPr/>
          </p:nvCxnSpPr>
          <p:spPr>
            <a:xfrm flipH="1" flipV="1">
              <a:off x="297964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자유형 7"/>
            <p:cNvSpPr/>
            <p:nvPr/>
          </p:nvSpPr>
          <p:spPr>
            <a:xfrm>
              <a:off x="359668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309228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2" name="직선 연결선[R] 10"/>
            <p:cNvCxnSpPr/>
            <p:nvPr/>
          </p:nvCxnSpPr>
          <p:spPr>
            <a:xfrm flipH="1">
              <a:off x="386353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타원 122"/>
            <p:cNvSpPr/>
            <p:nvPr/>
          </p:nvSpPr>
          <p:spPr>
            <a:xfrm>
              <a:off x="752318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24" name="직선 연결선[R] 15"/>
            <p:cNvCxnSpPr/>
            <p:nvPr/>
          </p:nvCxnSpPr>
          <p:spPr>
            <a:xfrm>
              <a:off x="8129922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6"/>
            <p:cNvCxnSpPr/>
            <p:nvPr/>
          </p:nvCxnSpPr>
          <p:spPr>
            <a:xfrm flipH="1" flipV="1">
              <a:off x="752318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자유형 17"/>
            <p:cNvSpPr/>
            <p:nvPr/>
          </p:nvSpPr>
          <p:spPr>
            <a:xfrm>
              <a:off x="814022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7852769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8" name="직선 연결선[R] 19"/>
            <p:cNvCxnSpPr/>
            <p:nvPr/>
          </p:nvCxnSpPr>
          <p:spPr>
            <a:xfrm flipH="1">
              <a:off x="840707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오른쪽 화살표[R] 27"/>
            <p:cNvSpPr/>
            <p:nvPr/>
          </p:nvSpPr>
          <p:spPr>
            <a:xfrm>
              <a:off x="4940840" y="3850312"/>
              <a:ext cx="811989" cy="448887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6885055" y="4137319"/>
            <a:ext cx="4630410" cy="1881801"/>
            <a:chOff x="1122419" y="1396508"/>
            <a:chExt cx="9950556" cy="4043911"/>
          </a:xfrm>
        </p:grpSpPr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30" b="98481" l="1792" r="89932">
                          <a14:backgroundMark x1="22270" y1="62033" x2="27304" y2="51402"/>
                          <a14:backgroundMark x1="57765" y1="65537" x2="85751" y2="66238"/>
                          <a14:backgroundMark x1="39078" y1="66005" x2="42833" y2="747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4569" y="3973635"/>
              <a:ext cx="2008260" cy="1466784"/>
            </a:xfrm>
            <a:prstGeom prst="rect">
              <a:avLst/>
            </a:prstGeom>
          </p:spPr>
        </p:pic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941" b="99908" l="1985" r="98321">
                          <a14:backgroundMark x1="69847" y1="76987" x2="88931" y2="91682"/>
                          <a14:backgroundMark x1="73969" y1="60074" x2="94198" y2="76617"/>
                          <a14:backgroundMark x1="49008" y1="73013" x2="49160" y2="84843"/>
                          <a14:backgroundMark x1="17863" y1="89372" x2="55115" y2="86229"/>
                          <a14:backgroundMark x1="64046" y1="88262" x2="64733" y2="95564"/>
                          <a14:backgroundMark x1="64198" y1="86414" x2="64198" y2="89187"/>
                          <a14:backgroundMark x1="56641" y1="85860" x2="44656" y2="86044"/>
                          <a14:backgroundMark x1="54122" y1="83734" x2="54122" y2="83734"/>
                          <a14:backgroundMark x1="62977" y1="21257" x2="62977" y2="212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419" y="1714865"/>
              <a:ext cx="2475592" cy="2044725"/>
            </a:xfrm>
            <a:prstGeom prst="rect">
              <a:avLst/>
            </a:prstGeom>
          </p:spPr>
        </p:pic>
        <p:sp>
          <p:nvSpPr>
            <p:cNvPr id="134" name="번개[L] 24"/>
            <p:cNvSpPr/>
            <p:nvPr/>
          </p:nvSpPr>
          <p:spPr>
            <a:xfrm rot="20700000">
              <a:off x="2236041" y="2992066"/>
              <a:ext cx="2051464" cy="1914141"/>
            </a:xfrm>
            <a:prstGeom prst="lightningBolt">
              <a:avLst/>
            </a:prstGeom>
            <a:gradFill flip="none" rotWithShape="1">
              <a:gsLst>
                <a:gs pos="0">
                  <a:srgbClr val="92D050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135" name="타원 134"/>
            <p:cNvSpPr/>
            <p:nvPr/>
          </p:nvSpPr>
          <p:spPr>
            <a:xfrm>
              <a:off x="4105816" y="2822259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cxnSp>
          <p:nvCxnSpPr>
            <p:cNvPr id="136" name="직선 연결선[R] 29"/>
            <p:cNvCxnSpPr/>
            <p:nvPr/>
          </p:nvCxnSpPr>
          <p:spPr>
            <a:xfrm>
              <a:off x="4712557" y="2822259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30"/>
            <p:cNvCxnSpPr/>
            <p:nvPr/>
          </p:nvCxnSpPr>
          <p:spPr>
            <a:xfrm flipH="1" flipV="1">
              <a:off x="4105816" y="3429000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자유형 31"/>
            <p:cNvSpPr/>
            <p:nvPr/>
          </p:nvSpPr>
          <p:spPr>
            <a:xfrm>
              <a:off x="4722863" y="2828829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  <p:sp>
          <p:nvSpPr>
            <p:cNvPr id="139" name="타원 138"/>
            <p:cNvSpPr/>
            <p:nvPr/>
          </p:nvSpPr>
          <p:spPr>
            <a:xfrm>
              <a:off x="4435404" y="3151847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2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40" name="직선 연결선[R] 33"/>
            <p:cNvCxnSpPr/>
            <p:nvPr/>
          </p:nvCxnSpPr>
          <p:spPr>
            <a:xfrm flipH="1">
              <a:off x="4989710" y="3429000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30" b="98481" l="1792" r="89932">
                          <a14:backgroundMark x1="22270" y1="62033" x2="27304" y2="51402"/>
                          <a14:backgroundMark x1="57765" y1="65537" x2="85751" y2="66238"/>
                          <a14:backgroundMark x1="39078" y1="66005" x2="42833" y2="747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4715" y="3973635"/>
              <a:ext cx="2008260" cy="1466784"/>
            </a:xfrm>
            <a:prstGeom prst="rect">
              <a:avLst/>
            </a:prstGeom>
          </p:spPr>
        </p:pic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941" b="99908" l="1985" r="98321">
                          <a14:backgroundMark x1="69847" y1="76987" x2="88931" y2="91682"/>
                          <a14:backgroundMark x1="73969" y1="60074" x2="94198" y2="76617"/>
                          <a14:backgroundMark x1="49008" y1="73013" x2="49160" y2="84843"/>
                          <a14:backgroundMark x1="17863" y1="89372" x2="55115" y2="86229"/>
                          <a14:backgroundMark x1="64046" y1="88262" x2="64733" y2="95564"/>
                          <a14:backgroundMark x1="64198" y1="86414" x2="64198" y2="89187"/>
                          <a14:backgroundMark x1="56641" y1="85860" x2="44656" y2="86044"/>
                          <a14:backgroundMark x1="54122" y1="83734" x2="54122" y2="83734"/>
                          <a14:backgroundMark x1="62977" y1="21257" x2="62977" y2="212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565" y="1714865"/>
              <a:ext cx="2475592" cy="2044725"/>
            </a:xfrm>
            <a:prstGeom prst="rect">
              <a:avLst/>
            </a:prstGeom>
          </p:spPr>
        </p:pic>
        <p:sp>
          <p:nvSpPr>
            <p:cNvPr id="143" name="번개[L] 36"/>
            <p:cNvSpPr/>
            <p:nvPr/>
          </p:nvSpPr>
          <p:spPr>
            <a:xfrm rot="20700000">
              <a:off x="7556187" y="2992066"/>
              <a:ext cx="2051464" cy="1914141"/>
            </a:xfrm>
            <a:prstGeom prst="lightningBolt">
              <a:avLst/>
            </a:prstGeom>
            <a:gradFill flip="none" rotWithShape="1">
              <a:gsLst>
                <a:gs pos="0">
                  <a:srgbClr val="00B0F0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144" name="타원 143"/>
            <p:cNvSpPr/>
            <p:nvPr/>
          </p:nvSpPr>
          <p:spPr>
            <a:xfrm>
              <a:off x="9425962" y="2822259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cxnSp>
          <p:nvCxnSpPr>
            <p:cNvPr id="145" name="직선 연결선[R] 38"/>
            <p:cNvCxnSpPr/>
            <p:nvPr/>
          </p:nvCxnSpPr>
          <p:spPr>
            <a:xfrm>
              <a:off x="10032703" y="2822259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39"/>
            <p:cNvCxnSpPr/>
            <p:nvPr/>
          </p:nvCxnSpPr>
          <p:spPr>
            <a:xfrm flipH="1" flipV="1">
              <a:off x="9425962" y="3429000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자유형 40"/>
            <p:cNvSpPr/>
            <p:nvPr/>
          </p:nvSpPr>
          <p:spPr>
            <a:xfrm>
              <a:off x="10043009" y="2828829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9755550" y="3151847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ysClr val="windowText" lastClr="000000"/>
                  </a:solidFill>
                </a:rPr>
                <a:t>3</a:t>
              </a:r>
              <a:endParaRPr kumimoji="1" lang="ko-KR" altLang="en-US" sz="2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49" name="직선 연결선[R] 42"/>
            <p:cNvCxnSpPr/>
            <p:nvPr/>
          </p:nvCxnSpPr>
          <p:spPr>
            <a:xfrm flipH="1">
              <a:off x="10309856" y="3429000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텍스트 상자 2"/>
            <p:cNvSpPr txBox="1"/>
            <p:nvPr/>
          </p:nvSpPr>
          <p:spPr>
            <a:xfrm>
              <a:off x="1876484" y="1396508"/>
              <a:ext cx="2098563" cy="562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/>
                <a:t>??</a:t>
              </a:r>
              <a:r>
                <a:rPr kumimoji="1" lang="ko-KR" altLang="en-US" sz="1100" dirty="0"/>
                <a:t> 안아픈뎅 </a:t>
              </a:r>
            </a:p>
          </p:txBody>
        </p:sp>
        <p:sp>
          <p:nvSpPr>
            <p:cNvPr id="151" name="텍스트 상자 43"/>
            <p:cNvSpPr txBox="1"/>
            <p:nvPr/>
          </p:nvSpPr>
          <p:spPr>
            <a:xfrm>
              <a:off x="7193582" y="1396508"/>
              <a:ext cx="2215685" cy="562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100" dirty="0"/>
                <a:t>어엌ㅋㅋㅋㅋ</a:t>
              </a:r>
            </a:p>
          </p:txBody>
        </p:sp>
        <p:sp>
          <p:nvSpPr>
            <p:cNvPr id="152" name="텍스트 상자 1"/>
            <p:cNvSpPr txBox="1"/>
            <p:nvPr/>
          </p:nvSpPr>
          <p:spPr>
            <a:xfrm>
              <a:off x="1262434" y="1714865"/>
              <a:ext cx="982452" cy="6614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FF0000"/>
                  </a:solidFill>
                </a:rPr>
                <a:t>-10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53" name="텍스트 상자 26"/>
            <p:cNvSpPr txBox="1"/>
            <p:nvPr/>
          </p:nvSpPr>
          <p:spPr>
            <a:xfrm>
              <a:off x="8718143" y="1714865"/>
              <a:ext cx="1196030" cy="6614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FF0000"/>
                  </a:solidFill>
                </a:rPr>
                <a:t>-100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772328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방어의 효율이 증대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314145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높아지면 스킬이 변형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401229" y="6161235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스킬이 강화</a:t>
            </a:r>
          </a:p>
        </p:txBody>
      </p:sp>
      <p:pic>
        <p:nvPicPr>
          <p:cNvPr id="158" name="그림 157"/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3774" r="62159" b="59643"/>
          <a:stretch/>
        </p:blipFill>
        <p:spPr>
          <a:xfrm>
            <a:off x="1915210" y="4244696"/>
            <a:ext cx="2733767" cy="1786200"/>
          </a:xfrm>
          <a:prstGeom prst="rect">
            <a:avLst/>
          </a:prstGeom>
        </p:spPr>
      </p:pic>
      <p:sp>
        <p:nvSpPr>
          <p:cNvPr id="159" name="TextBox 158"/>
          <p:cNvSpPr txBox="1"/>
          <p:nvPr/>
        </p:nvSpPr>
        <p:spPr>
          <a:xfrm>
            <a:off x="772328" y="6161235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발열을 소모하여 강력한 </a:t>
            </a:r>
            <a:r>
              <a:rPr lang="ko-KR" altLang="en-US" sz="2000" dirty="0" err="1">
                <a:solidFill>
                  <a:schemeClr val="bg1"/>
                </a:solidFill>
              </a:rPr>
              <a:t>궁극기</a:t>
            </a:r>
            <a:r>
              <a:rPr lang="ko-KR" altLang="en-US" sz="2000" dirty="0">
                <a:solidFill>
                  <a:schemeClr val="bg1"/>
                </a:solidFill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1595149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기본 조작 방식</a:t>
            </a:r>
            <a:r>
              <a:rPr lang="en-US" altLang="ko-KR" sz="3600" dirty="0">
                <a:solidFill>
                  <a:schemeClr val="bg1"/>
                </a:solidFill>
              </a:rPr>
              <a:t>(</a:t>
            </a:r>
            <a:r>
              <a:rPr lang="ko-KR" altLang="en-US" sz="3600" dirty="0">
                <a:solidFill>
                  <a:schemeClr val="bg1"/>
                </a:solidFill>
              </a:rPr>
              <a:t>예정</a:t>
            </a:r>
            <a:r>
              <a:rPr lang="en-US" altLang="ko-KR" sz="3600" dirty="0">
                <a:solidFill>
                  <a:schemeClr val="bg1"/>
                </a:solidFill>
              </a:rPr>
              <a:t>)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/>
          <p:cNvSpPr/>
          <p:nvPr/>
        </p:nvSpPr>
        <p:spPr>
          <a:xfrm>
            <a:off x="464457" y="1872433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A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54449" y="1875747"/>
            <a:ext cx="1795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회피</a:t>
            </a:r>
          </a:p>
        </p:txBody>
      </p:sp>
      <p:sp>
        <p:nvSpPr>
          <p:cNvPr id="33" name="사각형: 둥근 모서리 32"/>
          <p:cNvSpPr/>
          <p:nvPr/>
        </p:nvSpPr>
        <p:spPr>
          <a:xfrm>
            <a:off x="3149600" y="188951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S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39592" y="1892826"/>
            <a:ext cx="673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기본공격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최대 </a:t>
            </a:r>
            <a:r>
              <a:rPr lang="en-US" altLang="ko-KR" sz="2800" dirty="0">
                <a:solidFill>
                  <a:schemeClr val="bg1"/>
                </a:solidFill>
              </a:rPr>
              <a:t>3</a:t>
            </a:r>
            <a:r>
              <a:rPr lang="ko-KR" altLang="en-US" sz="2800" dirty="0">
                <a:solidFill>
                  <a:schemeClr val="bg1"/>
                </a:solidFill>
              </a:rPr>
              <a:t>연속 콤보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34"/>
          <p:cNvSpPr/>
          <p:nvPr/>
        </p:nvSpPr>
        <p:spPr>
          <a:xfrm>
            <a:off x="464457" y="292648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D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/>
          <p:cNvSpPr/>
          <p:nvPr/>
        </p:nvSpPr>
        <p:spPr>
          <a:xfrm>
            <a:off x="1354449" y="292648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F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/>
          <p:cNvSpPr/>
          <p:nvPr/>
        </p:nvSpPr>
        <p:spPr>
          <a:xfrm>
            <a:off x="2244441" y="292648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Q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8" name="사각형: 둥근 모서리 37"/>
          <p:cNvSpPr/>
          <p:nvPr/>
        </p:nvSpPr>
        <p:spPr>
          <a:xfrm>
            <a:off x="3134433" y="292648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W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39592" y="2948861"/>
            <a:ext cx="673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</a:rPr>
              <a:t>스킬공격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39"/>
          <p:cNvSpPr/>
          <p:nvPr/>
        </p:nvSpPr>
        <p:spPr>
          <a:xfrm>
            <a:off x="464457" y="4053103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E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54449" y="4056417"/>
            <a:ext cx="673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</a:rPr>
              <a:t>궁극기</a:t>
            </a:r>
            <a:r>
              <a:rPr lang="ko-KR" altLang="en-US" sz="4000" dirty="0">
                <a:solidFill>
                  <a:schemeClr val="bg1"/>
                </a:solidFill>
              </a:rPr>
              <a:t> 사용</a:t>
            </a:r>
          </a:p>
        </p:txBody>
      </p:sp>
      <p:sp>
        <p:nvSpPr>
          <p:cNvPr id="47" name="사각형: 둥근 모서리 46"/>
          <p:cNvSpPr/>
          <p:nvPr/>
        </p:nvSpPr>
        <p:spPr>
          <a:xfrm>
            <a:off x="464457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1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/>
          <p:cNvSpPr/>
          <p:nvPr/>
        </p:nvSpPr>
        <p:spPr>
          <a:xfrm>
            <a:off x="1354449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2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/>
          <p:cNvSpPr/>
          <p:nvPr/>
        </p:nvSpPr>
        <p:spPr>
          <a:xfrm>
            <a:off x="2244441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3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/>
          <p:cNvSpPr/>
          <p:nvPr/>
        </p:nvSpPr>
        <p:spPr>
          <a:xfrm>
            <a:off x="3134433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4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51" name="사각형: 둥근 모서리 50"/>
          <p:cNvSpPr/>
          <p:nvPr/>
        </p:nvSpPr>
        <p:spPr>
          <a:xfrm>
            <a:off x="4024425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5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14417" y="5110466"/>
            <a:ext cx="673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아이템 </a:t>
            </a:r>
            <a:r>
              <a:rPr lang="ko-KR" altLang="en-US" sz="4000" dirty="0" err="1">
                <a:solidFill>
                  <a:schemeClr val="bg1"/>
                </a:solidFill>
              </a:rPr>
              <a:t>사용부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64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432561" y="3412999"/>
            <a:ext cx="1205605" cy="1205605"/>
          </a:xfrm>
          <a:prstGeom prst="ellipse">
            <a:avLst/>
          </a:prstGeom>
          <a:noFill/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2400" b="1" dirty="0">
                <a:solidFill>
                  <a:schemeClr val="bg1"/>
                </a:solidFill>
              </a:rPr>
              <a:t>5000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361273" y="1471114"/>
            <a:ext cx="1298156" cy="1298156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4" name="타원 13"/>
          <p:cNvSpPr/>
          <p:nvPr/>
        </p:nvSpPr>
        <p:spPr>
          <a:xfrm>
            <a:off x="361273" y="1471114"/>
            <a:ext cx="1298156" cy="129815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5" name="타원 14"/>
          <p:cNvSpPr/>
          <p:nvPr/>
        </p:nvSpPr>
        <p:spPr>
          <a:xfrm>
            <a:off x="362741" y="1471114"/>
            <a:ext cx="1298156" cy="129815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7" name="타원 16"/>
          <p:cNvSpPr/>
          <p:nvPr/>
        </p:nvSpPr>
        <p:spPr>
          <a:xfrm>
            <a:off x="340008" y="1471114"/>
            <a:ext cx="1298156" cy="129815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432560" y="3412999"/>
            <a:ext cx="1205605" cy="1205605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044348" y="1654761"/>
            <a:ext cx="3801854" cy="827676"/>
          </a:xfrm>
          <a:prstGeom prst="roundRect">
            <a:avLst>
              <a:gd name="adj" fmla="val 18485"/>
            </a:avLst>
          </a:prstGeom>
          <a:noFill/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1" lang="ko-KR" altLang="en-US" sz="3200" b="1" dirty="0">
                <a:solidFill>
                  <a:schemeClr val="bg1"/>
                </a:solidFill>
                <a:latin typeface="+mj-lt"/>
              </a:rPr>
              <a:t>발열 시스템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044347" y="3595535"/>
            <a:ext cx="4390133" cy="827676"/>
          </a:xfrm>
          <a:prstGeom prst="roundRect">
            <a:avLst>
              <a:gd name="adj" fmla="val 18485"/>
            </a:avLst>
          </a:prstGeom>
          <a:noFill/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1" lang="ko-KR" altLang="en-US" sz="3200" b="1" dirty="0">
                <a:solidFill>
                  <a:schemeClr val="bg1"/>
                </a:solidFill>
                <a:latin typeface="+mj-lt"/>
              </a:rPr>
              <a:t>대규모 동접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044348" y="5544744"/>
            <a:ext cx="3801854" cy="827676"/>
          </a:xfrm>
          <a:prstGeom prst="roundRect">
            <a:avLst>
              <a:gd name="adj" fmla="val 18485"/>
            </a:avLst>
          </a:prstGeom>
          <a:noFill/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1" lang="ko-KR" altLang="en-US" sz="3200" b="1" dirty="0">
                <a:solidFill>
                  <a:schemeClr val="bg1"/>
                </a:solidFill>
                <a:latin typeface="+mj-lt"/>
              </a:rPr>
              <a:t>수정필요</a:t>
            </a:r>
          </a:p>
        </p:txBody>
      </p:sp>
      <p:cxnSp>
        <p:nvCxnSpPr>
          <p:cNvPr id="25" name="직선 연결선 12"/>
          <p:cNvCxnSpPr/>
          <p:nvPr/>
        </p:nvCxnSpPr>
        <p:spPr>
          <a:xfrm>
            <a:off x="1106906" y="2769270"/>
            <a:ext cx="11085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12"/>
          <p:cNvCxnSpPr/>
          <p:nvPr/>
        </p:nvCxnSpPr>
        <p:spPr>
          <a:xfrm>
            <a:off x="1106906" y="4623879"/>
            <a:ext cx="11085094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2"/>
          <p:cNvCxnSpPr/>
          <p:nvPr/>
        </p:nvCxnSpPr>
        <p:spPr>
          <a:xfrm>
            <a:off x="1106906" y="6567813"/>
            <a:ext cx="1108509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텍스트 상자 27"/>
          <p:cNvSpPr txBox="1"/>
          <p:nvPr/>
        </p:nvSpPr>
        <p:spPr>
          <a:xfrm>
            <a:off x="5096089" y="1471114"/>
            <a:ext cx="533992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연속 스킬공격을 하면 </a:t>
            </a:r>
            <a:r>
              <a:rPr lang="ko-KR" altLang="en-US" sz="2000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발열상태</a:t>
            </a:r>
            <a:r>
              <a:rPr lang="ko-KR" altLang="en-US" sz="2000" dirty="0">
                <a:solidFill>
                  <a:srgbClr val="FF0000"/>
                </a:solidFill>
                <a:latin typeface="맑은 고딕" charset="-127"/>
                <a:cs typeface="Times New Roman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돌입</a:t>
            </a:r>
            <a:r>
              <a:rPr lang="ko-KR" altLang="en-US" sz="2000" dirty="0">
                <a:latin typeface="맑은 고딕" charset="-127"/>
                <a:cs typeface="Times New Roman" charset="0"/>
              </a:rPr>
              <a:t>을 획득 </a:t>
            </a:r>
            <a:endParaRPr lang="ko-KR" altLang="ko-KR" sz="2000" b="1" dirty="0">
              <a:latin typeface="맑은 고딕" charset="-127"/>
              <a:cs typeface="Times New Roman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획득한 </a:t>
            </a:r>
            <a:r>
              <a:rPr lang="ko-KR" altLang="en-US" b="1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발열 단계에 따라서 스킬이 강화</a:t>
            </a:r>
            <a:endParaRPr lang="en-US" altLang="ko-KR" b="1" dirty="0">
              <a:solidFill>
                <a:srgbClr val="FFFF00"/>
              </a:solidFill>
              <a:latin typeface="맑은 고딕" charset="-127"/>
              <a:cs typeface="Times New Roman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끊임없이 공격을 하는 즐거움 부여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획득한 발열을 </a:t>
            </a:r>
            <a:r>
              <a:rPr lang="en-US" altLang="ko-KR" sz="2000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‘</a:t>
            </a:r>
            <a:r>
              <a:rPr lang="ko-KR" altLang="en-US" sz="2000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궁극기</a:t>
            </a:r>
            <a:r>
              <a:rPr lang="en-US" altLang="ko-KR" sz="2000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를 통해 방출</a:t>
            </a:r>
            <a:r>
              <a:rPr lang="en-US" altLang="ko-KR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!</a:t>
            </a:r>
          </a:p>
        </p:txBody>
      </p:sp>
      <p:sp>
        <p:nvSpPr>
          <p:cNvPr id="31" name="텍스트 상자 30"/>
          <p:cNvSpPr txBox="1"/>
          <p:nvPr/>
        </p:nvSpPr>
        <p:spPr>
          <a:xfrm>
            <a:off x="5097557" y="3412999"/>
            <a:ext cx="7094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FF00"/>
                </a:solidFill>
              </a:rPr>
              <a:t>Boost </a:t>
            </a:r>
            <a:r>
              <a:rPr kumimoji="1" lang="en-US" altLang="ko-KR" b="1" dirty="0" err="1">
                <a:solidFill>
                  <a:srgbClr val="FFFF00"/>
                </a:solidFill>
              </a:rPr>
              <a:t>Asio</a:t>
            </a:r>
            <a:r>
              <a:rPr kumimoji="1" lang="ko-KR" altLang="en-US" b="1" dirty="0">
                <a:solidFill>
                  <a:srgbClr val="FFFF00"/>
                </a:solidFill>
              </a:rPr>
              <a:t> 라이브러리</a:t>
            </a:r>
            <a:r>
              <a:rPr kumimoji="1" lang="ko-KR" altLang="en-US" dirty="0">
                <a:solidFill>
                  <a:schemeClr val="bg1"/>
                </a:solidFill>
              </a:rPr>
              <a:t>를 활용한 서버 구축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최신 개발 트렌드에 맞춰 어떤 </a:t>
            </a:r>
            <a:r>
              <a:rPr kumimoji="1" lang="en-US" altLang="ko-KR" dirty="0">
                <a:solidFill>
                  <a:schemeClr val="bg1"/>
                </a:solidFill>
              </a:rPr>
              <a:t>OS</a:t>
            </a:r>
            <a:r>
              <a:rPr kumimoji="1" lang="ko-KR" altLang="en-US" dirty="0">
                <a:solidFill>
                  <a:schemeClr val="bg1"/>
                </a:solidFill>
              </a:rPr>
              <a:t>에서도 구동하는 서버 제작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lvl="0"/>
            <a:r>
              <a:rPr kumimoji="1" lang="en-US" altLang="ko-KR" dirty="0">
                <a:solidFill>
                  <a:srgbClr val="FFFF00"/>
                </a:solidFill>
              </a:rPr>
              <a:t>5,000</a:t>
            </a:r>
            <a:r>
              <a:rPr kumimoji="1" lang="ko-KR" altLang="en-US" dirty="0">
                <a:solidFill>
                  <a:srgbClr val="FFFF00"/>
                </a:solidFill>
              </a:rPr>
              <a:t>명 이상</a:t>
            </a:r>
            <a:r>
              <a:rPr kumimoji="1" lang="ko-KR" altLang="en-US" dirty="0">
                <a:solidFill>
                  <a:schemeClr val="bg1"/>
                </a:solidFill>
              </a:rPr>
              <a:t>이 동시에 접속할 수 있는 대규모 서버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lvl="0"/>
            <a:r>
              <a:rPr kumimoji="1" lang="ko-KR" altLang="en-US" dirty="0">
                <a:solidFill>
                  <a:schemeClr val="bg1"/>
                </a:solidFill>
              </a:rPr>
              <a:t>패킷 최적화를 하여 플레이어 핫스팟</a:t>
            </a:r>
            <a:r>
              <a:rPr kumimoji="1" lang="en-US" altLang="ko-KR" dirty="0">
                <a:solidFill>
                  <a:schemeClr val="bg1"/>
                </a:solidFill>
              </a:rPr>
              <a:t>(hot-spot)</a:t>
            </a:r>
            <a:r>
              <a:rPr kumimoji="1" lang="ko-KR" altLang="en-US" dirty="0">
                <a:solidFill>
                  <a:schemeClr val="bg1"/>
                </a:solidFill>
              </a:rPr>
              <a:t>에도 끊김 없는 서버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sp>
        <p:nvSpPr>
          <p:cNvPr id="32" name="텍스트 상자 31"/>
          <p:cNvSpPr txBox="1"/>
          <p:nvPr/>
        </p:nvSpPr>
        <p:spPr>
          <a:xfrm>
            <a:off x="5096089" y="5616499"/>
            <a:ext cx="7143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ko-KR" dirty="0" err="1">
                <a:solidFill>
                  <a:schemeClr val="bg1"/>
                </a:solidFill>
              </a:rPr>
              <a:t>Non-Photorealistic</a:t>
            </a:r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</a:rPr>
              <a:t>비실사렌더링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</a:rPr>
              <a:t>을 기반으로 한 동화적인 그래픽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HLSL(</a:t>
            </a:r>
            <a:r>
              <a:rPr lang="en-US" altLang="ko-KR" dirty="0">
                <a:solidFill>
                  <a:schemeClr val="bg1"/>
                </a:solidFill>
              </a:rPr>
              <a:t>High Level </a:t>
            </a:r>
            <a:r>
              <a:rPr lang="en-US" altLang="ko-KR" dirty="0" err="1">
                <a:solidFill>
                  <a:schemeClr val="bg1"/>
                </a:solidFill>
              </a:rPr>
              <a:t>Shader</a:t>
            </a:r>
            <a:r>
              <a:rPr lang="en-US" altLang="ko-KR" dirty="0">
                <a:solidFill>
                  <a:schemeClr val="bg1"/>
                </a:solidFill>
              </a:rPr>
              <a:t> Language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</a:rPr>
              <a:t>를 사용해 자연스러운 물</a:t>
            </a:r>
          </a:p>
          <a:p>
            <a:r>
              <a:rPr kumimoji="1" lang="ko-KR" altLang="en-US" dirty="0">
                <a:solidFill>
                  <a:schemeClr val="bg1"/>
                </a:solidFill>
              </a:rPr>
              <a:t>포워드 라이팅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디퍼드 셰이딩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셰도우 매핑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프로스트프로세싱 활용</a:t>
            </a:r>
            <a:endParaRPr kumimoji="1" lang="mr-IN" altLang="ko-KR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32561" y="5364100"/>
            <a:ext cx="1205605" cy="1205605"/>
          </a:xfrm>
          <a:prstGeom prst="ellipse">
            <a:avLst/>
          </a:prstGeom>
          <a:noFill/>
          <a:ln w="889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2400" b="1" dirty="0">
                <a:solidFill>
                  <a:schemeClr val="bg1"/>
                </a:solidFill>
              </a:rPr>
              <a:t>5000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32560" y="5364100"/>
            <a:ext cx="1205605" cy="1205605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중점 연구분야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47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9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9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2" grpId="0" animBg="1"/>
      <p:bldP spid="22" grpId="1" animBg="1"/>
      <p:bldP spid="33" grpId="0" animBg="1"/>
      <p:bldP spid="33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Pages>27</Pages>
  <Words>935</Words>
  <Characters>0</Characters>
  <Application>Microsoft Office PowerPoint</Application>
  <DocSecurity>0</DocSecurity>
  <PresentationFormat>와이드스크린</PresentationFormat>
  <Lines>0</Lines>
  <Paragraphs>390</Paragraphs>
  <Slides>23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Mangal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301</cp:revision>
  <dcterms:modified xsi:type="dcterms:W3CDTF">2017-05-05T14:50:22Z</dcterms:modified>
</cp:coreProperties>
</file>